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60" r:id="rId4"/>
    <p:sldId id="275" r:id="rId5"/>
    <p:sldId id="262" r:id="rId6"/>
    <p:sldId id="269" r:id="rId7"/>
    <p:sldId id="273" r:id="rId8"/>
    <p:sldId id="258" r:id="rId9"/>
    <p:sldId id="259" r:id="rId10"/>
    <p:sldId id="271" r:id="rId11"/>
    <p:sldId id="270" r:id="rId12"/>
    <p:sldId id="272" r:id="rId13"/>
    <p:sldId id="267" r:id="rId14"/>
    <p:sldId id="263" r:id="rId15"/>
    <p:sldId id="274" r:id="rId16"/>
    <p:sldId id="26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87D192-91B1-4A01-A526-493BD487F2EA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D19789-ACB4-4C38-B543-52F6AFC64D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5181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D19789-ACB4-4C38-B543-52F6AFC64D9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0863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D19789-ACB4-4C38-B543-52F6AFC64D97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086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406020"/>
            <a:ext cx="6172199" cy="2251579"/>
          </a:xfrm>
        </p:spPr>
        <p:txBody>
          <a:bodyPr lIns="0" rIns="0" anchor="t">
            <a:noAutofit/>
          </a:bodyPr>
          <a:lstStyle>
            <a:lvl1pPr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905864"/>
            <a:ext cx="6172200" cy="1123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1554480"/>
            <a:ext cx="4222308" cy="388620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9848" y="1554480"/>
            <a:ext cx="2075688" cy="3886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6432" y="1554480"/>
            <a:ext cx="4224528" cy="3886200"/>
          </a:xfrm>
        </p:spPr>
        <p:txBody>
          <a:bodyPr vert="eaVer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456432" y="1545336"/>
            <a:ext cx="4224528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472184"/>
            <a:ext cx="6172200" cy="2130552"/>
          </a:xfrm>
        </p:spPr>
        <p:txBody>
          <a:bodyPr anchor="t">
            <a:noAutofit/>
          </a:bodyPr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3886200"/>
            <a:ext cx="6172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6325" cy="1066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6998" y="1915859"/>
            <a:ext cx="3646966" cy="288142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754" y="1915881"/>
            <a:ext cx="3639311" cy="28813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5734" cy="106679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916113"/>
            <a:ext cx="3638550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860676"/>
            <a:ext cx="3638550" cy="28828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5" y="1916113"/>
            <a:ext cx="3660775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2860676"/>
            <a:ext cx="3651250" cy="28829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162800" y="1551543"/>
            <a:ext cx="1828800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450" y="1920876"/>
            <a:ext cx="3654425" cy="288924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6425"/>
            <a:ext cx="3629025" cy="1041400"/>
          </a:xfrm>
        </p:spPr>
        <p:txBody>
          <a:bodyPr anchor="t">
            <a:normAutofit/>
          </a:bodyPr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920875"/>
            <a:ext cx="3629025" cy="18129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0074"/>
            <a:ext cx="2074862" cy="1981201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3862" y="1650999"/>
            <a:ext cx="5627687" cy="42207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3862" y="614363"/>
            <a:ext cx="3741738" cy="9096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1554480"/>
            <a:ext cx="2073348" cy="19794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4400" y="1547036"/>
            <a:ext cx="4222308" cy="3886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18946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9848" y="6356350"/>
            <a:ext cx="510235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59752" y="6356350"/>
            <a:ext cx="113768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1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9672" y="1556792"/>
            <a:ext cx="6172199" cy="2520280"/>
          </a:xfrm>
        </p:spPr>
        <p:txBody>
          <a:bodyPr/>
          <a:lstStyle/>
          <a:p>
            <a:pPr algn="ctr"/>
            <a:r>
              <a:rPr lang="ru-RU" sz="3600" dirty="0" smtClean="0"/>
              <a:t>Внутренняя система оценки качества образования в ДОУ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92080" y="4365104"/>
            <a:ext cx="3240360" cy="1123336"/>
          </a:xfrm>
        </p:spPr>
        <p:txBody>
          <a:bodyPr>
            <a:normAutofit lnSpcReduction="10000"/>
          </a:bodyPr>
          <a:lstStyle/>
          <a:p>
            <a:pPr algn="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Подготовила:</a:t>
            </a:r>
          </a:p>
          <a:p>
            <a:pPr algn="r"/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</a:rPr>
              <a:t>Скизерли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 М.В., </a:t>
            </a:r>
          </a:p>
          <a:p>
            <a:pPr algn="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старший воспитатель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67818" y="260648"/>
            <a:ext cx="63434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Муниципальное дошкольное образовательное учреждение </a:t>
            </a:r>
            <a:endParaRPr lang="ru-RU" b="1" dirty="0" smtClean="0">
              <a:solidFill>
                <a:srgbClr val="002060"/>
              </a:solidFill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«</a:t>
            </a:r>
            <a:r>
              <a:rPr lang="ru-RU" b="1" dirty="0" smtClean="0">
                <a:solidFill>
                  <a:srgbClr val="002060"/>
                </a:solidFill>
              </a:rPr>
              <a:t>Детский сад «Рябинка»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4701" y="6309320"/>
            <a:ext cx="71096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МДОУ «Детский сад «Рябинка» г. Переславль-Залесский,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2022</a:t>
            </a:r>
            <a:endParaRPr lang="ru-RU" sz="20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427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496944" cy="108012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Примерная Структура Положения о ВСОКО</a:t>
            </a:r>
            <a:endParaRPr lang="ru-RU" sz="3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46319854"/>
              </p:ext>
            </p:extLst>
          </p:nvPr>
        </p:nvGraphicFramePr>
        <p:xfrm>
          <a:off x="179512" y="1222396"/>
          <a:ext cx="8784976" cy="5184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6419"/>
                <a:gridCol w="6318557"/>
              </a:tblGrid>
              <a:tr h="420371">
                <a:tc>
                  <a:txBody>
                    <a:bodyPr/>
                    <a:lstStyle/>
                    <a:p>
                      <a:r>
                        <a:rPr lang="ru-RU" dirty="0" smtClean="0"/>
                        <a:t>Раздел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Примерное содержание </a:t>
                      </a:r>
                      <a:endParaRPr lang="ru-RU" dirty="0"/>
                    </a:p>
                  </a:txBody>
                  <a:tcPr/>
                </a:tc>
              </a:tr>
              <a:tr h="2312041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1. ОБЩИЕ </a:t>
                      </a:r>
                    </a:p>
                    <a:p>
                      <a:r>
                        <a:rPr lang="ru-RU" sz="1600" b="1" dirty="0" smtClean="0"/>
                        <a:t>ПОЛОЖЕНИЯ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1.1. Что определяет</a:t>
                      </a:r>
                    </a:p>
                    <a:p>
                      <a:r>
                        <a:rPr lang="ru-RU" sz="2000" dirty="0" smtClean="0"/>
                        <a:t>1.2. Нормативная база для разработки</a:t>
                      </a:r>
                    </a:p>
                    <a:p>
                      <a:r>
                        <a:rPr lang="ru-RU" sz="2000" dirty="0" smtClean="0"/>
                        <a:t>1.3.  Под</a:t>
                      </a:r>
                      <a:r>
                        <a:rPr lang="ru-RU" sz="2000" baseline="0" dirty="0" smtClean="0"/>
                        <a:t> ВСОКО понимается…..</a:t>
                      </a:r>
                    </a:p>
                    <a:p>
                      <a:r>
                        <a:rPr lang="ru-RU" sz="2000" baseline="0" dirty="0" smtClean="0"/>
                        <a:t>1.4. Термины </a:t>
                      </a:r>
                    </a:p>
                    <a:p>
                      <a:r>
                        <a:rPr lang="ru-RU" sz="2000" baseline="0" dirty="0" smtClean="0"/>
                        <a:t>1.5. Источники данных </a:t>
                      </a:r>
                    </a:p>
                    <a:p>
                      <a:r>
                        <a:rPr lang="ru-RU" sz="2000" baseline="0" dirty="0" smtClean="0"/>
                        <a:t>1.6. Как, кем принимается и изменяется</a:t>
                      </a:r>
                    </a:p>
                    <a:p>
                      <a:r>
                        <a:rPr lang="ru-RU" sz="2000" baseline="0" dirty="0" smtClean="0"/>
                        <a:t>1.7. Срок действия</a:t>
                      </a:r>
                      <a:endParaRPr lang="ru-RU" sz="2000" dirty="0"/>
                    </a:p>
                  </a:txBody>
                  <a:tcPr/>
                </a:tc>
              </a:tr>
              <a:tr h="1366206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2. ОСНОВНЫЕ ЦЕЛИ, </a:t>
                      </a:r>
                      <a:endParaRPr lang="en-US" sz="1600" b="1" dirty="0" smtClean="0"/>
                    </a:p>
                    <a:p>
                      <a:r>
                        <a:rPr lang="ru-RU" sz="1600" b="1" dirty="0" smtClean="0"/>
                        <a:t>ЗАДАЧИ, ПРИНЦИПЫ </a:t>
                      </a:r>
                      <a:endParaRPr lang="en-US" sz="1600" b="1" dirty="0" smtClean="0"/>
                    </a:p>
                    <a:p>
                      <a:r>
                        <a:rPr lang="ru-RU" sz="1600" b="1" dirty="0" smtClean="0"/>
                        <a:t>ВСОКО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2.1. Цель</a:t>
                      </a:r>
                    </a:p>
                    <a:p>
                      <a:r>
                        <a:rPr lang="ru-RU" sz="2000" dirty="0" smtClean="0"/>
                        <a:t>2.2. Задачи</a:t>
                      </a:r>
                    </a:p>
                    <a:p>
                      <a:r>
                        <a:rPr lang="ru-RU" sz="2000" dirty="0" smtClean="0"/>
                        <a:t>2.3. Назначение</a:t>
                      </a:r>
                    </a:p>
                    <a:p>
                      <a:r>
                        <a:rPr lang="ru-RU" sz="2000" dirty="0" smtClean="0"/>
                        <a:t>2.4. Принципы</a:t>
                      </a:r>
                      <a:endParaRPr lang="ru-RU" sz="2000" dirty="0"/>
                    </a:p>
                  </a:txBody>
                  <a:tcPr/>
                </a:tc>
              </a:tr>
              <a:tr h="1085958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3. ОРГАНИЗАЦИОННАЯ И ФУНКЦИОНАЛЬНАЯ </a:t>
                      </a:r>
                      <a:endParaRPr lang="en-US" sz="1600" b="1" dirty="0" smtClean="0"/>
                    </a:p>
                    <a:p>
                      <a:r>
                        <a:rPr lang="ru-RU" sz="1600" b="1" dirty="0" smtClean="0"/>
                        <a:t>СТРУКТУРА ВСОКО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3.1. Кто входит в структуру</a:t>
                      </a:r>
                    </a:p>
                    <a:p>
                      <a:r>
                        <a:rPr lang="ru-RU" sz="2000" dirty="0" smtClean="0"/>
                        <a:t>3.2. Чем</a:t>
                      </a:r>
                      <a:r>
                        <a:rPr lang="ru-RU" sz="2000" baseline="0" dirty="0" smtClean="0"/>
                        <a:t> занимается каждая группа участников ВСОКО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00327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496944" cy="108012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Примерная Структура Положения о ВСОКО</a:t>
            </a:r>
            <a:endParaRPr lang="ru-RU" sz="3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785465392"/>
              </p:ext>
            </p:extLst>
          </p:nvPr>
        </p:nvGraphicFramePr>
        <p:xfrm>
          <a:off x="395536" y="1412776"/>
          <a:ext cx="8424936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4003"/>
                <a:gridCol w="6650933"/>
              </a:tblGrid>
              <a:tr h="0">
                <a:tc>
                  <a:txBody>
                    <a:bodyPr/>
                    <a:lstStyle/>
                    <a:p>
                      <a:r>
                        <a:rPr lang="ru-RU" dirty="0" smtClean="0"/>
                        <a:t>Раздел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Примерное содержание 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4. РЕАЛИЗАЦИЯ </a:t>
                      </a:r>
                    </a:p>
                    <a:p>
                      <a:r>
                        <a:rPr lang="ru-RU" sz="1600" b="1" dirty="0" smtClean="0"/>
                        <a:t>ВСОКО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4.1. Объект ВСОКО</a:t>
                      </a:r>
                    </a:p>
                    <a:p>
                      <a:r>
                        <a:rPr lang="ru-RU" dirty="0" smtClean="0"/>
                        <a:t>4.2. Предмет ВСОКО</a:t>
                      </a:r>
                    </a:p>
                    <a:p>
                      <a:r>
                        <a:rPr lang="ru-RU" dirty="0" smtClean="0"/>
                        <a:t>4.2.1.  Система оценки включает: </a:t>
                      </a:r>
                    </a:p>
                    <a:p>
                      <a:r>
                        <a:rPr lang="ru-RU" dirty="0" smtClean="0"/>
                        <a:t>Требования к развивающей предметно-пространственной среде; </a:t>
                      </a:r>
                    </a:p>
                    <a:p>
                      <a:r>
                        <a:rPr lang="ru-RU" dirty="0" smtClean="0"/>
                        <a:t>Требования к материально-техническим условиям; Требования к кадровым условиям;</a:t>
                      </a:r>
                    </a:p>
                    <a:p>
                      <a:r>
                        <a:rPr lang="ru-RU" dirty="0" smtClean="0"/>
                        <a:t>Требования к психолого-педагогическим условиям;</a:t>
                      </a:r>
                    </a:p>
                    <a:p>
                      <a:r>
                        <a:rPr lang="ru-RU" dirty="0" smtClean="0"/>
                        <a:t>Требования к финансовым условиям.</a:t>
                      </a:r>
                      <a:endParaRPr lang="ru-RU" baseline="0" dirty="0" smtClean="0"/>
                    </a:p>
                    <a:p>
                      <a:r>
                        <a:rPr lang="ru-RU" baseline="0" dirty="0" smtClean="0"/>
                        <a:t>4.2. 2 </a:t>
                      </a:r>
                      <a:r>
                        <a:rPr lang="ru-RU" dirty="0" smtClean="0"/>
                        <a:t>. Система оценки качества образовательной деятельности включает</a:t>
                      </a:r>
                      <a:r>
                        <a:rPr lang="ru-RU" baseline="0" dirty="0" smtClean="0"/>
                        <a:t> </a:t>
                      </a:r>
                    </a:p>
                    <a:p>
                      <a:r>
                        <a:rPr lang="ru-RU" baseline="0" dirty="0" smtClean="0"/>
                        <a:t>4.2.3. </a:t>
                      </a:r>
                      <a:r>
                        <a:rPr lang="ru-RU" dirty="0" smtClean="0"/>
                        <a:t>Система оценки качества результатов образовательной деятельности</a:t>
                      </a:r>
                    </a:p>
                    <a:p>
                      <a:r>
                        <a:rPr lang="ru-RU" baseline="0" dirty="0" smtClean="0"/>
                        <a:t>4.3. Что необходимо для реализации ВСОКО</a:t>
                      </a:r>
                    </a:p>
                    <a:p>
                      <a:r>
                        <a:rPr lang="ru-RU" baseline="0" dirty="0" smtClean="0"/>
                        <a:t>4.4. Алгоритм действий ВСОКО</a:t>
                      </a:r>
                    </a:p>
                    <a:p>
                      <a:r>
                        <a:rPr lang="ru-RU" baseline="0" dirty="0" smtClean="0"/>
                        <a:t>4.5. Оформление результатов</a:t>
                      </a:r>
                    </a:p>
                    <a:p>
                      <a:r>
                        <a:rPr lang="ru-RU" baseline="0" dirty="0" smtClean="0"/>
                        <a:t>4.6. Использование результатов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56025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496944" cy="108012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Примерная Структура Положения о ВСОКО</a:t>
            </a:r>
            <a:endParaRPr lang="ru-RU" sz="3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818277304"/>
              </p:ext>
            </p:extLst>
          </p:nvPr>
        </p:nvGraphicFramePr>
        <p:xfrm>
          <a:off x="827584" y="1988840"/>
          <a:ext cx="8136904" cy="35085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0"/>
                <a:gridCol w="5616624"/>
              </a:tblGrid>
              <a:tr h="420371">
                <a:tc>
                  <a:txBody>
                    <a:bodyPr/>
                    <a:lstStyle/>
                    <a:p>
                      <a:r>
                        <a:rPr lang="ru-RU" dirty="0" smtClean="0"/>
                        <a:t>Раздел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Примерное содержание </a:t>
                      </a:r>
                      <a:endParaRPr lang="ru-RU" dirty="0"/>
                    </a:p>
                  </a:txBody>
                  <a:tcPr/>
                </a:tc>
              </a:tr>
              <a:tr h="1138161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5. ПОДВЕДЕНИЕ ИТОГОВ И ОФОРМЛЕНИЕ </a:t>
                      </a:r>
                    </a:p>
                    <a:p>
                      <a:r>
                        <a:rPr lang="ru-RU" sz="1600" b="1" dirty="0" smtClean="0"/>
                        <a:t>РЕЗУЛЬТАТОВ ВСОКО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Описываете как предоставляете информацию Учредителю, родителям и всем заинтересованным лицам</a:t>
                      </a:r>
                      <a:endParaRPr lang="ru-RU" sz="2000" dirty="0"/>
                    </a:p>
                  </a:txBody>
                  <a:tcPr/>
                </a:tc>
              </a:tr>
              <a:tr h="864096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6. ОТВЕТСТВЕННОСТЬ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6.1. Заведующий несет ответственность..</a:t>
                      </a:r>
                    </a:p>
                    <a:p>
                      <a:r>
                        <a:rPr lang="ru-RU" sz="2000" dirty="0" smtClean="0"/>
                        <a:t>6.2. Лица, осуществляющие</a:t>
                      </a:r>
                      <a:r>
                        <a:rPr lang="ru-RU" sz="2000" baseline="0" dirty="0" smtClean="0"/>
                        <a:t> оценку…</a:t>
                      </a:r>
                      <a:endParaRPr lang="ru-RU" sz="2000" dirty="0"/>
                    </a:p>
                  </a:txBody>
                  <a:tcPr/>
                </a:tc>
              </a:tr>
              <a:tr h="1085958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7. ДЕЛОПРОИЗВОДСТВО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7.1. Оформление результатов</a:t>
                      </a:r>
                    </a:p>
                    <a:p>
                      <a:r>
                        <a:rPr lang="ru-RU" sz="2000" dirty="0" smtClean="0"/>
                        <a:t>7.2. Хранение документов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21559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12968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Пример оформления </a:t>
            </a:r>
            <a:br>
              <a:rPr lang="ru-RU" sz="3200" dirty="0" smtClean="0"/>
            </a:br>
            <a:r>
              <a:rPr lang="ru-RU" sz="3200" dirty="0" smtClean="0"/>
              <a:t>одного из разделов </a:t>
            </a:r>
            <a:r>
              <a:rPr lang="ru-RU" sz="3200" dirty="0" err="1" smtClean="0"/>
              <a:t>всоко</a:t>
            </a:r>
            <a:endParaRPr lang="ru-RU" sz="32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1340768"/>
            <a:ext cx="8714680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69102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424936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2474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9672" y="1556792"/>
            <a:ext cx="6172199" cy="2520280"/>
          </a:xfrm>
        </p:spPr>
        <p:txBody>
          <a:bodyPr/>
          <a:lstStyle/>
          <a:p>
            <a:pPr algn="ctr"/>
            <a:r>
              <a:rPr lang="ru-RU" sz="3600" dirty="0" smtClean="0"/>
              <a:t>Внутренняя система оценки качества образования в ДОУ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92080" y="4365104"/>
            <a:ext cx="3240360" cy="1123336"/>
          </a:xfrm>
        </p:spPr>
        <p:txBody>
          <a:bodyPr>
            <a:normAutofit lnSpcReduction="10000"/>
          </a:bodyPr>
          <a:lstStyle/>
          <a:p>
            <a:pPr algn="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Подготовила:</a:t>
            </a:r>
          </a:p>
          <a:p>
            <a:pPr algn="r"/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</a:rPr>
              <a:t>Скизерли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 М.В., </a:t>
            </a:r>
          </a:p>
          <a:p>
            <a:pPr algn="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старший воспитатель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67818" y="260648"/>
            <a:ext cx="63434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Муниципальное дошкольное образовательное учреждение </a:t>
            </a:r>
            <a:endParaRPr lang="ru-RU" b="1" dirty="0" smtClean="0">
              <a:solidFill>
                <a:srgbClr val="002060"/>
              </a:solidFill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«</a:t>
            </a:r>
            <a:r>
              <a:rPr lang="ru-RU" b="1" dirty="0" smtClean="0">
                <a:solidFill>
                  <a:srgbClr val="002060"/>
                </a:solidFill>
              </a:rPr>
              <a:t>Детский сад «Рябинка»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4701" y="6309320"/>
            <a:ext cx="71096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МДОУ «Детский сад «Рябинка» г. Переславль-Залесский,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2022</a:t>
            </a:r>
            <a:endParaRPr lang="ru-RU" sz="20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9437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189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80920" cy="792088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ФЗ «Об образовании»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07505" y="908720"/>
            <a:ext cx="8856984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200" b="1" dirty="0" smtClean="0">
                <a:solidFill>
                  <a:srgbClr val="0070C0"/>
                </a:solidFill>
              </a:rPr>
              <a:t>Статья 28, пункт 3, подпункт 13 </a:t>
            </a:r>
          </a:p>
          <a:p>
            <a:pPr algn="just"/>
            <a:r>
              <a:rPr lang="ru-RU" sz="2200" b="1" dirty="0" smtClean="0">
                <a:solidFill>
                  <a:schemeClr val="accent4">
                    <a:lumMod val="50000"/>
                  </a:schemeClr>
                </a:solidFill>
              </a:rPr>
              <a:t>«К компетенции образовательной организации в установленной деятельности относятся:</a:t>
            </a:r>
          </a:p>
          <a:p>
            <a:pPr marL="285750" indent="-285750" algn="just">
              <a:buFontTx/>
              <a:buChar char="-"/>
            </a:pPr>
            <a:r>
              <a:rPr lang="ru-RU" sz="2200" b="1" dirty="0" smtClean="0">
                <a:solidFill>
                  <a:schemeClr val="accent4">
                    <a:lumMod val="50000"/>
                  </a:schemeClr>
                </a:solidFill>
              </a:rPr>
              <a:t>проведение </a:t>
            </a:r>
            <a:r>
              <a:rPr lang="ru-RU" sz="2200" b="1" dirty="0" err="1" smtClean="0">
                <a:solidFill>
                  <a:schemeClr val="accent4">
                    <a:lumMod val="50000"/>
                  </a:schemeClr>
                </a:solidFill>
              </a:rPr>
              <a:t>самообследования</a:t>
            </a:r>
            <a:r>
              <a:rPr lang="ru-RU" sz="2200" b="1" dirty="0" smtClean="0">
                <a:solidFill>
                  <a:schemeClr val="accent4">
                    <a:lumMod val="50000"/>
                  </a:schemeClr>
                </a:solidFill>
              </a:rPr>
              <a:t>, обеспечение функционирования внутренней системы качества образования»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200" b="1" dirty="0" smtClean="0">
                <a:solidFill>
                  <a:srgbClr val="0070C0"/>
                </a:solidFill>
              </a:rPr>
              <a:t>Статья 28, пункт 7:</a:t>
            </a:r>
          </a:p>
          <a:p>
            <a:pPr algn="just"/>
            <a:r>
              <a:rPr lang="ru-RU" sz="2200" b="1" dirty="0" smtClean="0">
                <a:solidFill>
                  <a:schemeClr val="accent4">
                    <a:lumMod val="50000"/>
                  </a:schemeClr>
                </a:solidFill>
              </a:rPr>
              <a:t>«Образовательная организация несет ответственность в установленном законодательством РФ порядке за невыполнение или ненадлежащее выполнение функций, отнесенных к ее компетенции….</a:t>
            </a:r>
          </a:p>
          <a:p>
            <a:pPr algn="just"/>
            <a:r>
              <a:rPr lang="ru-RU" sz="2200" b="1" dirty="0" smtClean="0">
                <a:solidFill>
                  <a:schemeClr val="accent4">
                    <a:lumMod val="50000"/>
                  </a:schemeClr>
                </a:solidFill>
              </a:rPr>
              <a:t>…За </a:t>
            </a:r>
            <a:r>
              <a:rPr lang="ru-RU" sz="2200" b="1" dirty="0">
                <a:solidFill>
                  <a:schemeClr val="accent4">
                    <a:lumMod val="50000"/>
                  </a:schemeClr>
                </a:solidFill>
              </a:rPr>
              <a:t>нарушение требований к организации и осуществлению образовательной деятельности образовательная организация и ее должностные лица  несут административную ответственность в соответствии с Кодексом РФ об административных правонарушениях</a:t>
            </a:r>
          </a:p>
          <a:p>
            <a:pPr algn="just"/>
            <a:endParaRPr lang="ru-RU" sz="2200" dirty="0" smtClean="0"/>
          </a:p>
          <a:p>
            <a:pPr algn="just"/>
            <a:endParaRPr lang="ru-RU" sz="2200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107505" y="1192506"/>
            <a:ext cx="8784975" cy="5404846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7350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260648"/>
            <a:ext cx="8352928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ВСОКО - система процедур и инструментов административного 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контроля. </a:t>
            </a:r>
            <a:endParaRPr lang="ru-RU" sz="2800" dirty="0" smtClean="0">
              <a:solidFill>
                <a:schemeClr val="accent4">
                  <a:lumMod val="50000"/>
                </a:schemeClr>
              </a:solidFill>
              <a:latin typeface="+mj-lt"/>
            </a:endParaRPr>
          </a:p>
          <a:p>
            <a:pPr algn="just"/>
            <a:r>
              <a:rPr lang="ru-RU" sz="2800" dirty="0" smtClean="0">
                <a:solidFill>
                  <a:srgbClr val="002060"/>
                </a:solidFill>
                <a:latin typeface="+mj-lt"/>
              </a:rPr>
              <a:t>Цель</a:t>
            </a:r>
            <a:r>
              <a:rPr lang="ru-RU" sz="2800" dirty="0">
                <a:solidFill>
                  <a:srgbClr val="002060"/>
                </a:solidFill>
                <a:latin typeface="+mj-lt"/>
              </a:rPr>
              <a:t>: определить степень соответствия образовательного процесса требования ФГОС ДО и потребностям физического или юридического лица, в интересах которого осуществляется образовательная </a:t>
            </a:r>
            <a:r>
              <a:rPr lang="ru-RU" sz="2800" dirty="0" smtClean="0">
                <a:solidFill>
                  <a:srgbClr val="002060"/>
                </a:solidFill>
                <a:latin typeface="+mj-lt"/>
              </a:rPr>
              <a:t>деятельность</a:t>
            </a:r>
          </a:p>
          <a:p>
            <a:pPr algn="just"/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Содержит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: субъекты, нормы и аналитический 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продукт</a:t>
            </a:r>
          </a:p>
          <a:p>
            <a:pPr algn="just"/>
            <a:r>
              <a:rPr lang="ru-RU" sz="2800" dirty="0" smtClean="0">
                <a:solidFill>
                  <a:srgbClr val="002060"/>
                </a:solidFill>
                <a:latin typeface="+mj-lt"/>
              </a:rPr>
              <a:t>Функции: информационная, аналитическая</a:t>
            </a:r>
            <a:r>
              <a:rPr lang="ru-RU" sz="2800" dirty="0">
                <a:solidFill>
                  <a:srgbClr val="002060"/>
                </a:solidFill>
                <a:latin typeface="+mj-lt"/>
              </a:rPr>
              <a:t>,</a:t>
            </a:r>
            <a:r>
              <a:rPr lang="ru-RU" sz="28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+mj-lt"/>
              </a:rPr>
              <a:t>п</a:t>
            </a:r>
            <a:r>
              <a:rPr lang="ru-RU" sz="2800" dirty="0" smtClean="0">
                <a:solidFill>
                  <a:srgbClr val="002060"/>
                </a:solidFill>
                <a:latin typeface="+mj-lt"/>
              </a:rPr>
              <a:t>обудительная, формирующая, коррекционная</a:t>
            </a:r>
            <a:endParaRPr lang="ru-RU" sz="2800" dirty="0" smtClean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82331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232" y="260648"/>
            <a:ext cx="8851264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2060"/>
                </a:solidFill>
              </a:rPr>
              <a:t>Уровень качества ДО – степень </a:t>
            </a:r>
            <a:r>
              <a:rPr lang="ru-RU" sz="2000" b="1" dirty="0" smtClean="0">
                <a:solidFill>
                  <a:srgbClr val="002060"/>
                </a:solidFill>
              </a:rPr>
              <a:t>достижения </a:t>
            </a:r>
            <a:r>
              <a:rPr lang="ru-RU" sz="2000" b="1" dirty="0">
                <a:solidFill>
                  <a:srgbClr val="002060"/>
                </a:solidFill>
              </a:rPr>
              <a:t>установленных требований</a:t>
            </a:r>
            <a:r>
              <a:rPr lang="ru-RU" sz="2000" b="1" dirty="0"/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00" b="1" dirty="0">
                <a:solidFill>
                  <a:schemeClr val="accent4">
                    <a:lumMod val="50000"/>
                  </a:schemeClr>
                </a:solidFill>
              </a:rPr>
              <a:t>Система оценки качества ДО – </a:t>
            </a:r>
            <a:r>
              <a:rPr lang="ru-RU" sz="2200" b="1" dirty="0" smtClean="0">
                <a:solidFill>
                  <a:schemeClr val="accent4">
                    <a:lumMod val="50000"/>
                  </a:schemeClr>
                </a:solidFill>
              </a:rPr>
              <a:t>совокупность </a:t>
            </a:r>
            <a:r>
              <a:rPr lang="ru-RU" sz="2200" b="1" dirty="0">
                <a:solidFill>
                  <a:schemeClr val="accent4">
                    <a:lumMod val="50000"/>
                  </a:schemeClr>
                </a:solidFill>
              </a:rPr>
              <a:t>взаимосвязанных субъектов, </a:t>
            </a:r>
            <a:r>
              <a:rPr lang="ru-RU" sz="2200" b="1" dirty="0" smtClean="0">
                <a:solidFill>
                  <a:schemeClr val="accent4">
                    <a:lumMod val="50000"/>
                  </a:schemeClr>
                </a:solidFill>
              </a:rPr>
              <a:t>объектов</a:t>
            </a:r>
            <a:r>
              <a:rPr lang="ru-RU" sz="2200" b="1" dirty="0">
                <a:solidFill>
                  <a:schemeClr val="accent4">
                    <a:lumMod val="50000"/>
                  </a:schemeClr>
                </a:solidFill>
              </a:rPr>
              <a:t>, показателей, критериев, способов, </a:t>
            </a:r>
            <a:r>
              <a:rPr lang="ru-RU" sz="2200" b="1" dirty="0" smtClean="0">
                <a:solidFill>
                  <a:schemeClr val="accent4">
                    <a:lumMod val="50000"/>
                  </a:schemeClr>
                </a:solidFill>
              </a:rPr>
              <a:t>механизмов </a:t>
            </a:r>
            <a:r>
              <a:rPr lang="ru-RU" sz="2200" b="1" dirty="0">
                <a:solidFill>
                  <a:schemeClr val="accent4">
                    <a:lumMod val="50000"/>
                  </a:schemeClr>
                </a:solidFill>
              </a:rPr>
              <a:t>и процедур оценивания </a:t>
            </a:r>
            <a:r>
              <a:rPr lang="ru-RU" sz="2200" b="1" dirty="0" smtClean="0">
                <a:solidFill>
                  <a:schemeClr val="accent4">
                    <a:lumMod val="50000"/>
                  </a:schemeClr>
                </a:solidFill>
              </a:rPr>
              <a:t>основных </a:t>
            </a:r>
            <a:r>
              <a:rPr lang="ru-RU" sz="2200" b="1" dirty="0">
                <a:solidFill>
                  <a:schemeClr val="accent4">
                    <a:lumMod val="50000"/>
                  </a:schemeClr>
                </a:solidFill>
              </a:rPr>
              <a:t>качественных характеристик </a:t>
            </a:r>
            <a:r>
              <a:rPr lang="ru-RU" sz="2200" b="1" dirty="0" smtClean="0">
                <a:solidFill>
                  <a:schemeClr val="accent4">
                    <a:lumMod val="50000"/>
                  </a:schemeClr>
                </a:solidFill>
              </a:rPr>
              <a:t>дошкольного </a:t>
            </a:r>
            <a:r>
              <a:rPr lang="ru-RU" sz="2200" b="1" dirty="0">
                <a:solidFill>
                  <a:schemeClr val="accent4">
                    <a:lumMod val="50000"/>
                  </a:schemeClr>
                </a:solidFill>
              </a:rPr>
              <a:t>образования, которые свидетельствуют </a:t>
            </a:r>
            <a:r>
              <a:rPr lang="ru-RU" sz="2200" b="1" dirty="0" smtClean="0">
                <a:solidFill>
                  <a:schemeClr val="accent4">
                    <a:lumMod val="50000"/>
                  </a:schemeClr>
                </a:solidFill>
              </a:rPr>
              <a:t>о </a:t>
            </a:r>
            <a:r>
              <a:rPr lang="ru-RU" sz="2200" b="1" dirty="0">
                <a:solidFill>
                  <a:schemeClr val="accent4">
                    <a:lumMod val="50000"/>
                  </a:schemeClr>
                </a:solidFill>
              </a:rPr>
              <a:t>выполнении установленных нормативов, </a:t>
            </a:r>
            <a:r>
              <a:rPr lang="ru-RU" sz="2200" b="1" dirty="0" smtClean="0">
                <a:solidFill>
                  <a:schemeClr val="accent4">
                    <a:lumMod val="50000"/>
                  </a:schemeClr>
                </a:solidFill>
              </a:rPr>
              <a:t>стандартов</a:t>
            </a:r>
            <a:r>
              <a:rPr lang="ru-RU" sz="2200" b="1" dirty="0">
                <a:solidFill>
                  <a:schemeClr val="accent4">
                    <a:lumMod val="50000"/>
                  </a:schemeClr>
                </a:solidFill>
              </a:rPr>
              <a:t>, требований и ожиданий (</a:t>
            </a:r>
            <a:r>
              <a:rPr lang="ru-RU" sz="2200" b="1" dirty="0" smtClean="0">
                <a:solidFill>
                  <a:schemeClr val="accent4">
                    <a:lumMod val="50000"/>
                  </a:schemeClr>
                </a:solidFill>
              </a:rPr>
              <a:t>потребностей</a:t>
            </a:r>
            <a:r>
              <a:rPr lang="ru-RU" sz="2200" b="1" dirty="0">
                <a:solidFill>
                  <a:schemeClr val="accent4">
                    <a:lumMod val="50000"/>
                  </a:schemeClr>
                </a:solidFill>
              </a:rPr>
              <a:t>) родителей воспитанников ДОО.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00" b="1" dirty="0">
                <a:solidFill>
                  <a:srgbClr val="002060"/>
                </a:solidFill>
              </a:rPr>
              <a:t>Субъекты оценки – юридические или </a:t>
            </a:r>
            <a:r>
              <a:rPr lang="ru-RU" sz="2200" b="1" dirty="0" smtClean="0">
                <a:solidFill>
                  <a:srgbClr val="002060"/>
                </a:solidFill>
              </a:rPr>
              <a:t>физические </a:t>
            </a:r>
            <a:r>
              <a:rPr lang="ru-RU" sz="2200" b="1" dirty="0">
                <a:solidFill>
                  <a:srgbClr val="002060"/>
                </a:solidFill>
              </a:rPr>
              <a:t>лица, которые осуществляют </a:t>
            </a:r>
            <a:r>
              <a:rPr lang="ru-RU" sz="2200" b="1" dirty="0" smtClean="0">
                <a:solidFill>
                  <a:srgbClr val="002060"/>
                </a:solidFill>
              </a:rPr>
              <a:t>процедуру </a:t>
            </a:r>
            <a:r>
              <a:rPr lang="ru-RU" sz="2200" b="1" dirty="0">
                <a:solidFill>
                  <a:srgbClr val="002060"/>
                </a:solidFill>
              </a:rPr>
              <a:t>оценивания качества ДО.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00" b="1" dirty="0">
                <a:solidFill>
                  <a:schemeClr val="accent4">
                    <a:lumMod val="50000"/>
                  </a:schemeClr>
                </a:solidFill>
              </a:rPr>
              <a:t>Объекты оценки – процессы и результаты </a:t>
            </a:r>
            <a:r>
              <a:rPr lang="ru-RU" sz="2200" b="1" dirty="0" smtClean="0">
                <a:solidFill>
                  <a:schemeClr val="accent4">
                    <a:lumMod val="50000"/>
                  </a:schemeClr>
                </a:solidFill>
              </a:rPr>
              <a:t>деятельности </a:t>
            </a:r>
            <a:r>
              <a:rPr lang="ru-RU" sz="2200" b="1" dirty="0">
                <a:solidFill>
                  <a:schemeClr val="accent4">
                    <a:lumMod val="50000"/>
                  </a:schemeClr>
                </a:solidFill>
              </a:rPr>
              <a:t>по образовательным </a:t>
            </a:r>
            <a:r>
              <a:rPr lang="ru-RU" sz="2200" b="1" dirty="0" smtClean="0">
                <a:solidFill>
                  <a:schemeClr val="accent4">
                    <a:lumMod val="50000"/>
                  </a:schemeClr>
                </a:solidFill>
              </a:rPr>
              <a:t>программам </a:t>
            </a:r>
            <a:r>
              <a:rPr lang="ru-RU" sz="2200" b="1" dirty="0">
                <a:solidFill>
                  <a:schemeClr val="accent4">
                    <a:lumMod val="50000"/>
                  </a:schemeClr>
                </a:solidFill>
              </a:rPr>
              <a:t>дошкольного образования, присмотру </a:t>
            </a:r>
            <a:r>
              <a:rPr lang="ru-RU" sz="2200" b="1" dirty="0" smtClean="0">
                <a:solidFill>
                  <a:schemeClr val="accent4">
                    <a:lumMod val="50000"/>
                  </a:schemeClr>
                </a:solidFill>
              </a:rPr>
              <a:t> и </a:t>
            </a:r>
            <a:r>
              <a:rPr lang="ru-RU" sz="2200" b="1" dirty="0">
                <a:solidFill>
                  <a:schemeClr val="accent4">
                    <a:lumMod val="50000"/>
                  </a:schemeClr>
                </a:solidFill>
              </a:rPr>
              <a:t>уходу за детьми.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00" b="1" dirty="0">
                <a:solidFill>
                  <a:srgbClr val="002060"/>
                </a:solidFill>
              </a:rPr>
              <a:t>Показатели – формализованные </a:t>
            </a:r>
            <a:r>
              <a:rPr lang="ru-RU" sz="2200" b="1" dirty="0" smtClean="0">
                <a:solidFill>
                  <a:srgbClr val="002060"/>
                </a:solidFill>
              </a:rPr>
              <a:t> (</a:t>
            </a:r>
            <a:r>
              <a:rPr lang="ru-RU" sz="2200" b="1" dirty="0">
                <a:solidFill>
                  <a:srgbClr val="002060"/>
                </a:solidFill>
              </a:rPr>
              <a:t>количественные) или неформализованные </a:t>
            </a:r>
            <a:r>
              <a:rPr lang="ru-RU" sz="2200" b="1" dirty="0" smtClean="0">
                <a:solidFill>
                  <a:srgbClr val="002060"/>
                </a:solidFill>
              </a:rPr>
              <a:t> (</a:t>
            </a:r>
            <a:r>
              <a:rPr lang="ru-RU" sz="2200" b="1" dirty="0">
                <a:solidFill>
                  <a:srgbClr val="002060"/>
                </a:solidFill>
              </a:rPr>
              <a:t>описательные) качественные </a:t>
            </a:r>
            <a:r>
              <a:rPr lang="ru-RU" sz="2200" b="1" dirty="0" smtClean="0">
                <a:solidFill>
                  <a:srgbClr val="002060"/>
                </a:solidFill>
              </a:rPr>
              <a:t>характеристики </a:t>
            </a:r>
            <a:r>
              <a:rPr lang="ru-RU" sz="2200" b="1" dirty="0">
                <a:solidFill>
                  <a:srgbClr val="002060"/>
                </a:solidFill>
              </a:rPr>
              <a:t>объектов оценки.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00" b="1" dirty="0">
                <a:solidFill>
                  <a:schemeClr val="accent4">
                    <a:lumMod val="50000"/>
                  </a:schemeClr>
                </a:solidFill>
              </a:rPr>
              <a:t>Критерии оценки – значения показателей, </a:t>
            </a:r>
            <a:r>
              <a:rPr lang="ru-RU" sz="2200" b="1" dirty="0" smtClean="0">
                <a:solidFill>
                  <a:schemeClr val="accent4">
                    <a:lumMod val="50000"/>
                  </a:schemeClr>
                </a:solidFill>
              </a:rPr>
              <a:t>которые </a:t>
            </a:r>
            <a:r>
              <a:rPr lang="ru-RU" sz="2200" b="1" dirty="0">
                <a:solidFill>
                  <a:schemeClr val="accent4">
                    <a:lumMod val="50000"/>
                  </a:schemeClr>
                </a:solidFill>
              </a:rPr>
              <a:t>отражают достижения </a:t>
            </a:r>
            <a:r>
              <a:rPr lang="ru-RU" sz="2200" b="1" dirty="0" smtClean="0">
                <a:solidFill>
                  <a:schemeClr val="accent4">
                    <a:lumMod val="50000"/>
                  </a:schemeClr>
                </a:solidFill>
              </a:rPr>
              <a:t>установленных </a:t>
            </a:r>
            <a:r>
              <a:rPr lang="ru-RU" sz="2200" b="1" dirty="0">
                <a:solidFill>
                  <a:schemeClr val="accent4">
                    <a:lumMod val="50000"/>
                  </a:schemeClr>
                </a:solidFill>
              </a:rPr>
              <a:t>требований, или правила определения </a:t>
            </a:r>
            <a:r>
              <a:rPr lang="ru-RU" sz="2200" b="1" dirty="0" smtClean="0">
                <a:solidFill>
                  <a:schemeClr val="accent4">
                    <a:lumMod val="50000"/>
                  </a:schemeClr>
                </a:solidFill>
              </a:rPr>
              <a:t>степени </a:t>
            </a:r>
            <a:r>
              <a:rPr lang="ru-RU" sz="2200" b="1" dirty="0">
                <a:solidFill>
                  <a:schemeClr val="accent4">
                    <a:lumMod val="50000"/>
                  </a:schemeClr>
                </a:solidFill>
              </a:rPr>
              <a:t>их достижения </a:t>
            </a:r>
          </a:p>
        </p:txBody>
      </p:sp>
    </p:spTree>
    <p:extLst>
      <p:ext uri="{BB962C8B-B14F-4D97-AF65-F5344CB8AC3E}">
        <p14:creationId xmlns:p14="http://schemas.microsoft.com/office/powerpoint/2010/main" val="3044147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345274"/>
            <a:ext cx="888213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+mj-lt"/>
              </a:rPr>
              <a:t>ВСОКО ДО предполагает систематический анализ:</a:t>
            </a:r>
          </a:p>
          <a:p>
            <a:endParaRPr lang="ru-RU" sz="2800" dirty="0">
              <a:latin typeface="+mj-lt"/>
            </a:endParaRPr>
          </a:p>
          <a:p>
            <a:pPr algn="just"/>
            <a:r>
              <a:rPr lang="ru-RU" sz="2800" dirty="0">
                <a:latin typeface="+mj-lt"/>
              </a:rPr>
              <a:t>•</a:t>
            </a:r>
            <a:r>
              <a:rPr lang="ru-RU" sz="2800" dirty="0">
                <a:solidFill>
                  <a:srgbClr val="002060"/>
                </a:solidFill>
                <a:latin typeface="+mj-lt"/>
              </a:rPr>
              <a:t>	Качества организации образовательной деятельности по образовательной программе ДО </a:t>
            </a:r>
            <a:r>
              <a:rPr lang="ru-RU" sz="2800" dirty="0" smtClean="0">
                <a:solidFill>
                  <a:srgbClr val="002060"/>
                </a:solidFill>
                <a:latin typeface="+mj-lt"/>
              </a:rPr>
              <a:t>(процессы </a:t>
            </a:r>
            <a:r>
              <a:rPr lang="ru-RU" sz="2800" dirty="0">
                <a:solidFill>
                  <a:srgbClr val="002060"/>
                </a:solidFill>
                <a:latin typeface="+mj-lt"/>
              </a:rPr>
              <a:t>+ содержание)</a:t>
            </a:r>
          </a:p>
          <a:p>
            <a:pPr algn="just"/>
            <a:r>
              <a:rPr lang="ru-RU" sz="2800" dirty="0">
                <a:latin typeface="+mj-lt"/>
              </a:rPr>
              <a:t>•	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Качество ресурсного обеспечения образовательной деятельности</a:t>
            </a:r>
          </a:p>
          <a:p>
            <a:pPr algn="just"/>
            <a:r>
              <a:rPr lang="ru-RU" sz="2800" dirty="0">
                <a:latin typeface="+mj-lt"/>
              </a:rPr>
              <a:t>•	</a:t>
            </a:r>
            <a:r>
              <a:rPr lang="ru-RU" sz="2800" dirty="0">
                <a:solidFill>
                  <a:srgbClr val="002060"/>
                </a:solidFill>
                <a:latin typeface="+mj-lt"/>
              </a:rPr>
              <a:t>Качество результатов образовательной </a:t>
            </a:r>
            <a:r>
              <a:rPr lang="ru-RU" sz="2800" dirty="0" smtClean="0">
                <a:solidFill>
                  <a:srgbClr val="002060"/>
                </a:solidFill>
                <a:latin typeface="+mj-lt"/>
              </a:rPr>
              <a:t>деятельности</a:t>
            </a:r>
          </a:p>
          <a:p>
            <a:endParaRPr lang="ru-RU" sz="2800" dirty="0">
              <a:solidFill>
                <a:srgbClr val="002060"/>
              </a:solidFill>
              <a:latin typeface="+mj-lt"/>
            </a:endParaRPr>
          </a:p>
          <a:p>
            <a:pPr algn="r"/>
            <a:r>
              <a:rPr lang="ru-RU" sz="2400" dirty="0" smtClean="0">
                <a:latin typeface="+mj-lt"/>
              </a:rPr>
              <a:t>ФЗ </a:t>
            </a:r>
            <a:r>
              <a:rPr lang="ru-RU" sz="2400" dirty="0">
                <a:latin typeface="+mj-lt"/>
              </a:rPr>
              <a:t>273, ст.2. «Образовательная деятельность – деятельность по реализации образовательных программ»</a:t>
            </a:r>
          </a:p>
        </p:txBody>
      </p:sp>
    </p:spTree>
    <p:extLst>
      <p:ext uri="{BB962C8B-B14F-4D97-AF65-F5344CB8AC3E}">
        <p14:creationId xmlns:p14="http://schemas.microsoft.com/office/powerpoint/2010/main" val="3351171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8442785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87824" y="260648"/>
            <a:ext cx="33233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/>
              <a:t>Модель ВСОКО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023814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820472" cy="1008112"/>
          </a:xfrm>
        </p:spPr>
        <p:txBody>
          <a:bodyPr/>
          <a:lstStyle/>
          <a:p>
            <a:pPr algn="ctr"/>
            <a:r>
              <a:rPr lang="ru-RU" sz="3200" dirty="0" smtClean="0"/>
              <a:t>Основные локальные акты для разработки ВСОКО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484784"/>
            <a:ext cx="8352928" cy="5256584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i="0" dirty="0" smtClean="0">
                <a:solidFill>
                  <a:srgbClr val="002060"/>
                </a:solidFill>
                <a:latin typeface="+mj-lt"/>
              </a:rPr>
              <a:t>Федеральный Закон от </a:t>
            </a:r>
            <a:r>
              <a:rPr lang="ru-RU" i="0" dirty="0">
                <a:solidFill>
                  <a:srgbClr val="002060"/>
                </a:solidFill>
                <a:latin typeface="+mj-lt"/>
              </a:rPr>
              <a:t>29.12.2012 № 273-ФЗ «Об образовании в Российской Федерации</a:t>
            </a:r>
            <a:r>
              <a:rPr lang="ru-RU" i="0" dirty="0" smtClean="0">
                <a:solidFill>
                  <a:srgbClr val="002060"/>
                </a:solidFill>
                <a:latin typeface="+mj-lt"/>
              </a:rPr>
              <a:t>» ( с изменениями);</a:t>
            </a:r>
            <a:endParaRPr lang="ru-RU" i="0" dirty="0">
              <a:solidFill>
                <a:srgbClr val="002060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i="0" dirty="0" smtClean="0">
                <a:solidFill>
                  <a:srgbClr val="002060"/>
                </a:solidFill>
                <a:latin typeface="+mj-lt"/>
              </a:rPr>
              <a:t>Приказ </a:t>
            </a:r>
            <a:r>
              <a:rPr lang="ru-RU" i="0" dirty="0" err="1">
                <a:solidFill>
                  <a:srgbClr val="002060"/>
                </a:solidFill>
                <a:latin typeface="+mj-lt"/>
              </a:rPr>
              <a:t>Минобрнауки</a:t>
            </a:r>
            <a:r>
              <a:rPr lang="ru-RU" i="0" dirty="0">
                <a:solidFill>
                  <a:srgbClr val="002060"/>
                </a:solidFill>
                <a:latin typeface="+mj-lt"/>
              </a:rPr>
              <a:t> России от 17.10.2013 № 1155 «Об утверждении федерального </a:t>
            </a:r>
            <a:r>
              <a:rPr lang="ru-RU" i="0" dirty="0" smtClean="0">
                <a:solidFill>
                  <a:srgbClr val="002060"/>
                </a:solidFill>
                <a:latin typeface="+mj-lt"/>
              </a:rPr>
              <a:t>государственного </a:t>
            </a:r>
            <a:r>
              <a:rPr lang="ru-RU" i="0" dirty="0">
                <a:solidFill>
                  <a:srgbClr val="002060"/>
                </a:solidFill>
                <a:latin typeface="+mj-lt"/>
              </a:rPr>
              <a:t>образовательного стандарта дошкольного образования»;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i="0" dirty="0" smtClean="0">
                <a:solidFill>
                  <a:srgbClr val="002060"/>
                </a:solidFill>
                <a:latin typeface="+mj-lt"/>
              </a:rPr>
              <a:t>Постановление </a:t>
            </a:r>
            <a:r>
              <a:rPr lang="ru-RU" i="0" dirty="0">
                <a:solidFill>
                  <a:srgbClr val="002060"/>
                </a:solidFill>
                <a:latin typeface="+mj-lt"/>
              </a:rPr>
              <a:t>Правительства России от 05.08.2013 № 662 «Об осуществлении мониторинга </a:t>
            </a:r>
            <a:r>
              <a:rPr lang="ru-RU" i="0" dirty="0" smtClean="0">
                <a:solidFill>
                  <a:srgbClr val="002060"/>
                </a:solidFill>
                <a:latin typeface="+mj-lt"/>
              </a:rPr>
              <a:t>системы </a:t>
            </a:r>
            <a:r>
              <a:rPr lang="ru-RU" i="0" dirty="0">
                <a:solidFill>
                  <a:srgbClr val="002060"/>
                </a:solidFill>
                <a:latin typeface="+mj-lt"/>
              </a:rPr>
              <a:t>образования»;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i="0" dirty="0" smtClean="0">
                <a:solidFill>
                  <a:schemeClr val="bg1"/>
                </a:solidFill>
                <a:latin typeface="+mj-lt"/>
              </a:rPr>
              <a:t>Приказ </a:t>
            </a:r>
            <a:r>
              <a:rPr lang="ru-RU" i="0" dirty="0" err="1">
                <a:solidFill>
                  <a:schemeClr val="bg1"/>
                </a:solidFill>
                <a:latin typeface="+mj-lt"/>
              </a:rPr>
              <a:t>Минобрнауки</a:t>
            </a:r>
            <a:r>
              <a:rPr lang="ru-RU" i="0" dirty="0">
                <a:solidFill>
                  <a:schemeClr val="bg1"/>
                </a:solidFill>
                <a:latin typeface="+mj-lt"/>
              </a:rPr>
              <a:t> России от 14.06.2013 № 462 «Об утверждении Порядка проведения </a:t>
            </a:r>
            <a:r>
              <a:rPr lang="ru-RU" i="0" dirty="0" err="1" smtClean="0">
                <a:solidFill>
                  <a:schemeClr val="bg1"/>
                </a:solidFill>
                <a:latin typeface="+mj-lt"/>
              </a:rPr>
              <a:t>самообследования</a:t>
            </a:r>
            <a:r>
              <a:rPr lang="ru-RU" i="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i="0" dirty="0">
                <a:solidFill>
                  <a:schemeClr val="bg1"/>
                </a:solidFill>
                <a:latin typeface="+mj-lt"/>
              </a:rPr>
              <a:t>образовательной организацией»;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i="0" dirty="0" smtClean="0">
                <a:solidFill>
                  <a:srgbClr val="002060"/>
                </a:solidFill>
                <a:latin typeface="+mj-lt"/>
              </a:rPr>
              <a:t>Приказ </a:t>
            </a:r>
            <a:r>
              <a:rPr lang="ru-RU" i="0" dirty="0" err="1">
                <a:solidFill>
                  <a:srgbClr val="002060"/>
                </a:solidFill>
                <a:latin typeface="+mj-lt"/>
              </a:rPr>
              <a:t>Минобрнауки</a:t>
            </a:r>
            <a:r>
              <a:rPr lang="ru-RU" i="0" dirty="0">
                <a:solidFill>
                  <a:srgbClr val="002060"/>
                </a:solidFill>
                <a:latin typeface="+mj-lt"/>
              </a:rPr>
              <a:t> России от 10.12.2013 № 1324 «Об утверждении показателей деятельности </a:t>
            </a:r>
            <a:r>
              <a:rPr lang="ru-RU" i="0" dirty="0" smtClean="0">
                <a:solidFill>
                  <a:srgbClr val="002060"/>
                </a:solidFill>
                <a:latin typeface="+mj-lt"/>
              </a:rPr>
              <a:t>образовательной </a:t>
            </a:r>
            <a:r>
              <a:rPr lang="ru-RU" i="0" dirty="0">
                <a:solidFill>
                  <a:srgbClr val="002060"/>
                </a:solidFill>
                <a:latin typeface="+mj-lt"/>
              </a:rPr>
              <a:t>организации, подлежащей </a:t>
            </a:r>
            <a:r>
              <a:rPr lang="ru-RU" i="0" dirty="0" err="1">
                <a:solidFill>
                  <a:srgbClr val="002060"/>
                </a:solidFill>
                <a:latin typeface="+mj-lt"/>
              </a:rPr>
              <a:t>самообследованию</a:t>
            </a:r>
            <a:r>
              <a:rPr lang="ru-RU" i="0" dirty="0">
                <a:solidFill>
                  <a:srgbClr val="002060"/>
                </a:solidFill>
                <a:latin typeface="+mj-lt"/>
              </a:rPr>
              <a:t>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i="0" dirty="0" smtClean="0">
                <a:solidFill>
                  <a:schemeClr val="bg1"/>
                </a:solidFill>
                <a:latin typeface="+mj-lt"/>
              </a:rPr>
              <a:t>Приказ </a:t>
            </a:r>
            <a:r>
              <a:rPr lang="ru-RU" i="0" dirty="0" err="1">
                <a:solidFill>
                  <a:schemeClr val="bg1"/>
                </a:solidFill>
                <a:latin typeface="+mj-lt"/>
              </a:rPr>
              <a:t>Минобрнауки</a:t>
            </a:r>
            <a:r>
              <a:rPr lang="ru-RU" i="0" dirty="0">
                <a:solidFill>
                  <a:schemeClr val="bg1"/>
                </a:solidFill>
                <a:latin typeface="+mj-lt"/>
              </a:rPr>
              <a:t> России от 05.12.2014 № 1547 «Об утверждении показателей, </a:t>
            </a:r>
            <a:r>
              <a:rPr lang="ru-RU" i="0" dirty="0" smtClean="0">
                <a:solidFill>
                  <a:schemeClr val="bg1"/>
                </a:solidFill>
                <a:latin typeface="+mj-lt"/>
              </a:rPr>
              <a:t>характеризующих </a:t>
            </a:r>
            <a:r>
              <a:rPr lang="ru-RU" i="0" dirty="0">
                <a:solidFill>
                  <a:schemeClr val="bg1"/>
                </a:solidFill>
                <a:latin typeface="+mj-lt"/>
              </a:rPr>
              <a:t>общие критерии оценки качества образовательной деятельности организаций, </a:t>
            </a:r>
            <a:r>
              <a:rPr lang="ru-RU" i="0" dirty="0" smtClean="0">
                <a:solidFill>
                  <a:schemeClr val="bg1"/>
                </a:solidFill>
                <a:latin typeface="+mj-lt"/>
              </a:rPr>
              <a:t>осуществляющих образовательную </a:t>
            </a:r>
            <a:r>
              <a:rPr lang="ru-RU" i="0" dirty="0">
                <a:solidFill>
                  <a:schemeClr val="bg1"/>
                </a:solidFill>
                <a:latin typeface="+mj-lt"/>
              </a:rPr>
              <a:t>деятельность</a:t>
            </a:r>
            <a:r>
              <a:rPr lang="ru-RU" i="0" dirty="0" smtClean="0">
                <a:solidFill>
                  <a:schemeClr val="bg1"/>
                </a:solidFill>
                <a:latin typeface="+mj-lt"/>
              </a:rPr>
              <a:t>»</a:t>
            </a:r>
            <a:endParaRPr lang="ru-RU" i="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934635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116632"/>
            <a:ext cx="8496944" cy="72008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Статус Локальных актов</a:t>
            </a:r>
            <a:endParaRPr lang="ru-RU" sz="36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8712968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2807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332656"/>
            <a:ext cx="8712968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Локальные акты ДОУ, регламентирующие ВСОКО</a:t>
            </a:r>
            <a:endParaRPr lang="ru-RU" sz="3600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362273" y="1484784"/>
            <a:ext cx="8530207" cy="511256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8721557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5699939"/>
      </p:ext>
    </p:extLst>
  </p:cSld>
  <p:clrMapOvr>
    <a:masterClrMapping/>
  </p:clrMapOvr>
</p:sld>
</file>

<file path=ppt/theme/theme1.xml><?xml version="1.0" encoding="utf-8"?>
<a:theme xmlns:a="http://schemas.openxmlformats.org/drawingml/2006/main" name="Tradeshow">
  <a:themeElements>
    <a:clrScheme name="Tradeshow">
      <a:dk1>
        <a:srgbClr val="3F3F3F"/>
      </a:dk1>
      <a:lt1>
        <a:srgbClr val="FFFFFF"/>
      </a:lt1>
      <a:dk2>
        <a:srgbClr val="7DAFC3"/>
      </a:dk2>
      <a:lt2>
        <a:srgbClr val="E5E4DF"/>
      </a:lt2>
      <a:accent1>
        <a:srgbClr val="7C959A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79A4"/>
      </a:hlink>
      <a:folHlink>
        <a:srgbClr val="595959"/>
      </a:folHlink>
    </a:clrScheme>
    <a:fontScheme name="Tradeshow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宋体"/>
        <a:font script="Hant" typeface="新細明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adeshow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300000"/>
              </a:schemeClr>
            </a:gs>
            <a:gs pos="35000">
              <a:schemeClr val="phClr">
                <a:tint val="45000"/>
                <a:satMod val="300000"/>
              </a:schemeClr>
            </a:gs>
            <a:gs pos="69000">
              <a:schemeClr val="phClr">
                <a:tint val="45000"/>
                <a:satMod val="350000"/>
              </a:schemeClr>
            </a:gs>
            <a:gs pos="100000">
              <a:schemeClr val="phClr">
                <a:tint val="60000"/>
                <a:satMod val="350000"/>
              </a:schemeClr>
            </a:gs>
          </a:gsLst>
          <a:path path="circle">
            <a:fillToRect l="50000" t="50000" r="100000" b="100000"/>
          </a:path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38475" cap="flat" cmpd="sng" algn="ctr">
          <a:solidFill>
            <a:schemeClr val="phClr"/>
          </a:solidFill>
          <a:prstDash val="solid"/>
        </a:ln>
        <a:ln w="548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4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3600000"/>
            </a:lightRig>
          </a:scene3d>
          <a:sp3d contourW="31750" prstMaterial="flat">
            <a:bevelT w="127000" h="254000" prst="angle"/>
            <a:contourClr>
              <a:schemeClr val="phClr">
                <a:shade val="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20000">
              <a:schemeClr val="phClr">
                <a:tint val="80000"/>
                <a:lumMod val="100000"/>
              </a:schemeClr>
            </a:gs>
            <a:gs pos="100000">
              <a:schemeClr val="phClr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shade val="100000"/>
                <a:lumMod val="60000"/>
              </a:schemeClr>
            </a:gs>
          </a:gsLst>
          <a:path path="circle">
            <a:fillToRect l="50000" t="2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TM01859861[[fn=Выставка]]</Template>
  <TotalTime>1519</TotalTime>
  <Words>678</Words>
  <Application>Microsoft Office PowerPoint</Application>
  <PresentationFormat>Экран (4:3)</PresentationFormat>
  <Paragraphs>104</Paragraphs>
  <Slides>16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Tradeshow</vt:lpstr>
      <vt:lpstr>Внутренняя система оценки качества образования в ДОУ</vt:lpstr>
      <vt:lpstr>ФЗ «Об образовании»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локальные акты для разработки ВСОКО</vt:lpstr>
      <vt:lpstr>Статус Локальных актов</vt:lpstr>
      <vt:lpstr>Локальные акты ДОУ, регламентирующие ВСОКО</vt:lpstr>
      <vt:lpstr>Примерная Структура Положения о ВСОКО</vt:lpstr>
      <vt:lpstr>Примерная Структура Положения о ВСОКО</vt:lpstr>
      <vt:lpstr>Примерная Структура Положения о ВСОКО</vt:lpstr>
      <vt:lpstr>Пример оформления  одного из разделов всоко</vt:lpstr>
      <vt:lpstr>Презентация PowerPoint</vt:lpstr>
      <vt:lpstr>Внутренняя система оценки качества образования в ДОУ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Внутренняя система оценки качества образования в ДОУ</dc:title>
  <dc:creator>User</dc:creator>
  <cp:lastModifiedBy>User</cp:lastModifiedBy>
  <cp:revision>21</cp:revision>
  <dcterms:created xsi:type="dcterms:W3CDTF">2021-04-19T12:10:57Z</dcterms:created>
  <dcterms:modified xsi:type="dcterms:W3CDTF">2022-10-21T09:23:35Z</dcterms:modified>
</cp:coreProperties>
</file>