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80" r:id="rId15"/>
    <p:sldId id="272" r:id="rId16"/>
    <p:sldId id="273" r:id="rId17"/>
    <p:sldId id="267" r:id="rId18"/>
    <p:sldId id="268" r:id="rId19"/>
    <p:sldId id="269" r:id="rId20"/>
    <p:sldId id="274" r:id="rId21"/>
    <p:sldId id="278" r:id="rId22"/>
    <p:sldId id="275" r:id="rId23"/>
    <p:sldId id="276" r:id="rId24"/>
    <p:sldId id="277" r:id="rId25"/>
    <p:sldId id="279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564" y="2636912"/>
            <a:ext cx="7772400" cy="1379239"/>
          </a:xfrm>
        </p:spPr>
        <p:txBody>
          <a:bodyPr/>
          <a:lstStyle/>
          <a:p>
            <a:r>
              <a:rPr lang="ru-RU" sz="4400" b="1" dirty="0" smtClean="0"/>
              <a:t> Проектирование </a:t>
            </a:r>
            <a:br>
              <a:rPr lang="ru-RU" sz="4400" b="1" dirty="0" smtClean="0"/>
            </a:br>
            <a:r>
              <a:rPr lang="ru-RU" sz="4400" b="1" dirty="0" smtClean="0"/>
              <a:t>ООП ДО </a:t>
            </a:r>
            <a:r>
              <a:rPr lang="ru-RU" sz="4400" b="1" dirty="0" smtClean="0"/>
              <a:t>ДОО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293096"/>
            <a:ext cx="3160440" cy="12192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Подготовила:</a:t>
            </a:r>
          </a:p>
          <a:p>
            <a:pPr algn="r"/>
            <a:r>
              <a:rPr lang="ru-RU" sz="2000" dirty="0" err="1" smtClean="0"/>
              <a:t>Скизерли</a:t>
            </a:r>
            <a:r>
              <a:rPr lang="ru-RU" sz="2000" dirty="0" smtClean="0"/>
              <a:t> М.В., старший воспитатель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30336" y="332656"/>
            <a:ext cx="7157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«Детский сад «Рябинка»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196" y="6084004"/>
            <a:ext cx="768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© МДОУ «Детский сад «Рябинка» </a:t>
            </a:r>
            <a:r>
              <a:rPr lang="ru-RU" b="1" dirty="0" err="1" smtClean="0">
                <a:solidFill>
                  <a:srgbClr val="7030A0"/>
                </a:solidFill>
              </a:rPr>
              <a:t>г.о.г</a:t>
            </a:r>
            <a:r>
              <a:rPr lang="ru-RU" b="1" dirty="0" smtClean="0">
                <a:solidFill>
                  <a:srgbClr val="7030A0"/>
                </a:solidFill>
              </a:rPr>
              <a:t>. Переславль-Залесский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9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864096"/>
          </a:xfrm>
        </p:spPr>
        <p:txBody>
          <a:bodyPr/>
          <a:lstStyle/>
          <a:p>
            <a:r>
              <a:rPr lang="ru-RU" sz="3200" b="1" dirty="0" smtClean="0"/>
              <a:t>Задачи ООП ДО ДОУ</a:t>
            </a:r>
            <a:endParaRPr lang="ru-R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4" y="1052736"/>
            <a:ext cx="841859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42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79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Принципы и подходы к формированию программы</a:t>
            </a: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9694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79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Другие характеристики, которые нужно учитывать</a:t>
            </a:r>
            <a:endParaRPr lang="ru-RU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99288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712879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99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979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Планируемые результаты освоения ООП ДО ДОУ</a:t>
            </a:r>
            <a:endParaRPr lang="ru-RU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8324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04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Развивающее оценивание качества образовательной деятельности по программе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5334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Что и зачем оценивается.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Описание системы мониторинга условий и результатов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виды и формы проведения мониторинга или педагогической диагностики.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Где и каким образом используются результаты мониторинга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29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79512"/>
          </a:xfrm>
        </p:spPr>
        <p:txBody>
          <a:bodyPr/>
          <a:lstStyle/>
          <a:p>
            <a:r>
              <a:rPr lang="ru-RU" sz="3200" b="1" dirty="0" smtClean="0"/>
              <a:t>Содержательный раздел ООП ДО ДОУ</a:t>
            </a:r>
            <a:endParaRPr lang="ru-RU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92" y="1484784"/>
            <a:ext cx="808405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38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20" y="836712"/>
            <a:ext cx="833834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854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835496"/>
          </a:xfrm>
        </p:spPr>
        <p:txBody>
          <a:bodyPr/>
          <a:lstStyle/>
          <a:p>
            <a:r>
              <a:rPr lang="ru-RU" sz="3200" b="1" dirty="0" smtClean="0"/>
              <a:t>Формы активности</a:t>
            </a:r>
            <a:endParaRPr lang="ru-RU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70485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468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907504"/>
          </a:xfrm>
        </p:spPr>
        <p:txBody>
          <a:bodyPr/>
          <a:lstStyle/>
          <a:p>
            <a:r>
              <a:rPr lang="ru-RU" sz="3200" b="1" dirty="0" smtClean="0"/>
              <a:t>Формы активности</a:t>
            </a:r>
            <a:endParaRPr lang="ru-RU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37" y="1196752"/>
            <a:ext cx="8280919" cy="487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579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835496"/>
          </a:xfrm>
        </p:spPr>
        <p:txBody>
          <a:bodyPr/>
          <a:lstStyle/>
          <a:p>
            <a:r>
              <a:rPr lang="ru-RU" sz="3200" b="1" dirty="0" smtClean="0"/>
              <a:t>Формы активности</a:t>
            </a:r>
            <a:endParaRPr lang="ru-RU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83" y="1268760"/>
            <a:ext cx="792726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9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разработки ООП ДО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ДОО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441050"/>
              </p:ext>
            </p:extLst>
          </p:nvPr>
        </p:nvGraphicFramePr>
        <p:xfrm>
          <a:off x="251520" y="1052736"/>
          <a:ext cx="8723312" cy="5505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819"/>
                <a:gridCol w="6651493"/>
              </a:tblGrid>
              <a:tr h="372248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Основание, содержание работы, состав</a:t>
                      </a:r>
                      <a:endParaRPr lang="ru-RU" dirty="0"/>
                    </a:p>
                  </a:txBody>
                  <a:tcPr/>
                </a:tc>
              </a:tr>
              <a:tr h="917873"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</a:t>
                      </a:r>
                      <a:r>
                        <a:rPr lang="ru-RU" baseline="0" dirty="0" smtClean="0"/>
                        <a:t> рабочей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Приказ заведующего о разработке ООП</a:t>
                      </a:r>
                      <a:r>
                        <a:rPr lang="ru-RU" baseline="0" dirty="0" smtClean="0"/>
                        <a:t> ДО ДОУ, утверждение порядка разработки ООП ДО ДОУ, заведующий, старший воспитатель, педагоги.</a:t>
                      </a:r>
                      <a:endParaRPr lang="ru-RU" dirty="0"/>
                    </a:p>
                  </a:txBody>
                  <a:tcPr/>
                </a:tc>
              </a:tr>
              <a:tr h="1193235"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ООП ДО ДОУ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ФГОС ДО, нормативные документы федерального, регионального, муниципального</a:t>
                      </a:r>
                      <a:r>
                        <a:rPr lang="ru-RU" baseline="0" dirty="0" smtClean="0"/>
                        <a:t> уровня</a:t>
                      </a:r>
                    </a:p>
                    <a:p>
                      <a:pPr algn="just"/>
                      <a:r>
                        <a:rPr lang="ru-RU" baseline="0" dirty="0" smtClean="0"/>
                        <a:t>ПООП ДО , размещенные на сайте ФИРО, авторские программы</a:t>
                      </a:r>
                      <a:endParaRPr lang="ru-RU" dirty="0"/>
                    </a:p>
                  </a:txBody>
                  <a:tcPr/>
                </a:tc>
              </a:tr>
              <a:tr h="1193235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Рассмотрение проекта на педагогическом Совете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Рассмотрение проекта ООП ДО ДОУ педагогическим</a:t>
                      </a:r>
                      <a:r>
                        <a:rPr lang="ru-RU" baseline="0" dirty="0" smtClean="0"/>
                        <a:t> Советом.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о согласовании ООП с педагогическим советом закрепляется соответствующим протоколом</a:t>
                      </a:r>
                      <a:endParaRPr lang="ru-RU" dirty="0"/>
                    </a:p>
                  </a:txBody>
                  <a:tcPr/>
                </a:tc>
              </a:tr>
              <a:tr h="37224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Рассмотрение проекта Советом родителей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о согласовании ООП с советом родителей (законных представителей) (родительским комитетом), закрепляется соответствующим протоколом.</a:t>
                      </a:r>
                      <a:endParaRPr lang="ru-RU" dirty="0"/>
                    </a:p>
                  </a:txBody>
                  <a:tcPr/>
                </a:tc>
              </a:tr>
              <a:tr h="372248">
                <a:tc>
                  <a:txBody>
                    <a:bodyPr/>
                    <a:lstStyle/>
                    <a:p>
                      <a:r>
                        <a:rPr lang="ru-RU" dirty="0" smtClean="0"/>
                        <a:t>Утверждение программы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Программа утверждается в соответствии с уставом. Грифы</a:t>
                      </a:r>
                      <a:r>
                        <a:rPr lang="ru-RU" baseline="0" dirty="0" smtClean="0"/>
                        <a:t> согласования и утверждения размещаются на титульном листе программы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240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9694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652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63488"/>
          </a:xfrm>
        </p:spPr>
        <p:txBody>
          <a:bodyPr/>
          <a:lstStyle/>
          <a:p>
            <a:r>
              <a:rPr lang="ru-RU" sz="3200" b="1" dirty="0" smtClean="0"/>
              <a:t>Коррекционно-развивающая работа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Алгоритм выявления и сопровождения детей, нуждающихся в коррекционно-педагогической помощи  в </a:t>
            </a:r>
            <a:r>
              <a:rPr lang="ru-RU" sz="2800" b="1" dirty="0" err="1" smtClean="0"/>
              <a:t>т.ч</a:t>
            </a:r>
            <a:r>
              <a:rPr lang="ru-RU" sz="2800" b="1" dirty="0" smtClean="0"/>
              <a:t>. работа </a:t>
            </a:r>
            <a:r>
              <a:rPr lang="ru-RU" sz="2800" b="1" dirty="0" err="1" smtClean="0"/>
              <a:t>ППк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0070C0"/>
                </a:solidFill>
              </a:rPr>
              <a:t>Организация коррекционной работы (описание взаимодействия и видов работы всех участников сопровождения)</a:t>
            </a:r>
          </a:p>
          <a:p>
            <a:r>
              <a:rPr lang="ru-RU" sz="2800" b="1" dirty="0" smtClean="0"/>
              <a:t>Коррекционная работа во временной группе для детей с нарушениями речи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Ожидаемые результаты коррекционной работы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18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088"/>
          </a:xfrm>
        </p:spPr>
        <p:txBody>
          <a:bodyPr/>
          <a:lstStyle/>
          <a:p>
            <a:r>
              <a:rPr lang="ru-RU" sz="3200" b="1" dirty="0" smtClean="0"/>
              <a:t>Организационный раздел</a:t>
            </a:r>
            <a:endParaRPr lang="ru-RU" sz="32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1296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721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79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211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63488"/>
          </a:xfrm>
        </p:spPr>
        <p:txBody>
          <a:bodyPr/>
          <a:lstStyle/>
          <a:p>
            <a:r>
              <a:rPr lang="ru-RU" sz="3200" b="1" dirty="0" smtClean="0"/>
              <a:t>Требования к условиям</a:t>
            </a:r>
            <a:endParaRPr lang="ru-RU" sz="32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0" y="1340768"/>
            <a:ext cx="7983352" cy="395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105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4056"/>
              </p:ext>
            </p:extLst>
          </p:nvPr>
        </p:nvGraphicFramePr>
        <p:xfrm>
          <a:off x="251520" y="1052513"/>
          <a:ext cx="8787636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297"/>
                <a:gridCol w="71033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Раздел программы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Содержание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Целевой раздел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1. Пояснительная записка: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Цели и задачи реализации программы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Принципы и подходы к формированию</a:t>
                      </a:r>
                      <a:r>
                        <a:rPr lang="ru-RU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программы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Значимые для разработки характеристики: географическое положение, характеристика социокультурной среды, характеристика контингента воспитанников, характеристика особенностей развития детей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</a:rPr>
                        <a:t>2. Планируемые результаты освоения программы: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Целевые ориентиры в</a:t>
                      </a:r>
                      <a:r>
                        <a:rPr lang="ru-RU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раннем возрасте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Целевые ориентиры на этапе завершения дошкольного образования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Развивающее оценивание качества образовательной деятельности</a:t>
                      </a:r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224" y="260645"/>
            <a:ext cx="8973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Содержание образовательной программы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10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Содержание образовательной программы</a:t>
            </a:r>
            <a:endParaRPr lang="ru-RU" sz="32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018014"/>
              </p:ext>
            </p:extLst>
          </p:nvPr>
        </p:nvGraphicFramePr>
        <p:xfrm>
          <a:off x="179512" y="908720"/>
          <a:ext cx="8784976" cy="5611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862"/>
                <a:gridCol w="6929114"/>
              </a:tblGrid>
              <a:tr h="665804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</a:tr>
              <a:tr h="665804">
                <a:tc rowSpan="4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Содержательный раздел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1. Описание образовательной деятельности в соответствии с направлениями развития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9511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2. Описание вариативных</a:t>
                      </a:r>
                      <a:r>
                        <a:rPr lang="ru-RU" b="1" baseline="0" dirty="0" smtClean="0">
                          <a:solidFill>
                            <a:srgbClr val="0070C0"/>
                          </a:solidFill>
                        </a:rPr>
                        <a:t> форм, способов, методов и средств реализации программы с учетом возрастных и индивидуальных особенностей воспитанников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26632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3. Описание образовательной деятельности по коррекции нарушений развития детей: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Алгоритм выявления  и сопровождения детей, нуждающихся в коррекционной</a:t>
                      </a:r>
                      <a:r>
                        <a:rPr lang="ru-RU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педагогической помощи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Организация коррекционной работы(сопровождение ребенка)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Коррекционная группа во временной группе для детей с нарушениями речи(если сесть)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658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4. Характеристика взаимодействия педагогического коллектива с родителями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805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80" y="188640"/>
            <a:ext cx="8964488" cy="792088"/>
          </a:xfrm>
        </p:spPr>
        <p:txBody>
          <a:bodyPr/>
          <a:lstStyle/>
          <a:p>
            <a:r>
              <a:rPr lang="ru-RU" sz="3200" b="1" dirty="0" smtClean="0"/>
              <a:t>Содержание образовательной программы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789079"/>
              </p:ext>
            </p:extLst>
          </p:nvPr>
        </p:nvGraphicFramePr>
        <p:xfrm>
          <a:off x="179512" y="1052734"/>
          <a:ext cx="8856984" cy="5328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480"/>
                <a:gridCol w="7164504"/>
              </a:tblGrid>
              <a:tr h="390158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</a:tr>
              <a:tr h="416881">
                <a:tc rowSpan="5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Организационный раздел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1. Материально-техническое оснащение программы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375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2. Обеспеченность методическими материалами и средствами</a:t>
                      </a:r>
                      <a:r>
                        <a:rPr lang="ru-RU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обучения</a:t>
                      </a:r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68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3. Распорядок и/или режим дня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375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4.Особенности традиционных событий, праздников и мероприятий</a:t>
                      </a:r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75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5.Особенности организации развивающей предметно-пространственной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</a:rPr>
                        <a:t> среды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37558">
                <a:tc rowSpan="3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Краткая презентация программы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 Возрастные и иные категории детей, на которых ориентирована Программа</a:t>
                      </a:r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68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2. Используемые программы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375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3. Особенности взаимодействия педагогического коллектива с семьями воспитанников</a:t>
                      </a:r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75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14400" y="115888"/>
            <a:ext cx="8229600" cy="9366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/>
              <a:t>Нормативные документы, необходимые для разработки программы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1782" y="1052736"/>
            <a:ext cx="864096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</a:t>
            </a:r>
            <a:r>
              <a:rPr lang="ru-RU" sz="1600" dirty="0" smtClean="0">
                <a:solidFill>
                  <a:srgbClr val="C00000"/>
                </a:solidFill>
              </a:rPr>
              <a:t>. Федеральный уровень: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7030A0"/>
                </a:solidFill>
              </a:rPr>
              <a:t>Федеральный закон </a:t>
            </a:r>
            <a:r>
              <a:rPr lang="ru-RU" sz="1600" dirty="0">
                <a:solidFill>
                  <a:srgbClr val="7030A0"/>
                </a:solidFill>
              </a:rPr>
              <a:t>«Об образовании в РФ» от 29 декабря 2012 г. № 273-ФЗ;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7030A0"/>
                </a:solidFill>
              </a:rPr>
              <a:t>Приказ </a:t>
            </a:r>
            <a:r>
              <a:rPr lang="ru-RU" sz="1600" dirty="0">
                <a:solidFill>
                  <a:srgbClr val="7030A0"/>
                </a:solidFill>
              </a:rPr>
              <a:t>Министерства образования и науки РФ от 17 октября 2013 г. № 1155 «Об утверждении федерального государственного образовательного стандарта дошкольного образования» (Зарегистрировано в Минюсте РФ 14 ноября 2013 г. № 30384) – далее ФГОС ДО;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7030A0"/>
                </a:solidFill>
              </a:rPr>
              <a:t>Приказ </a:t>
            </a:r>
            <a:r>
              <a:rPr lang="ru-RU" sz="1600" dirty="0">
                <a:solidFill>
                  <a:srgbClr val="7030A0"/>
                </a:solidFill>
              </a:rPr>
              <a:t>Министерства образования и науки РФ от 30 августа 2013 г. № 1014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 (Зарегистрировано в Минюсте России 26.09.2013 № 30038</a:t>
            </a:r>
            <a:r>
              <a:rPr lang="ru-RU" sz="1600" dirty="0" smtClean="0">
                <a:solidFill>
                  <a:srgbClr val="7030A0"/>
                </a:solidFill>
              </a:rPr>
              <a:t>)</a:t>
            </a:r>
            <a:endParaRPr lang="ru-RU" sz="1600" dirty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2. Региональный уровень: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</a:rPr>
              <a:t>Постановление Правительства области от 23.04.2013 № 435-п «План мероприятий («дорожная карта») по повышению эффективности и качества образовательных услуг в Ярославской области» </a:t>
            </a:r>
            <a:endParaRPr lang="ru-RU" sz="1600" dirty="0" smtClean="0">
              <a:solidFill>
                <a:srgbClr val="0070C0"/>
              </a:solidFill>
            </a:endParaRPr>
          </a:p>
          <a:p>
            <a:pPr lvl="0"/>
            <a:r>
              <a:rPr lang="ru-RU" sz="1600" dirty="0" smtClean="0">
                <a:solidFill>
                  <a:srgbClr val="C00000"/>
                </a:solidFill>
              </a:rPr>
              <a:t>3. Муниципальный уровень: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B0F0"/>
                </a:solidFill>
              </a:rPr>
              <a:t>Приказ Управления образования Администрации г. Переславля-Залесского от 17.04.2014 № 147/01-06 «Об утверждении плана-графика введения ФГОС дошкольного образования в муниципальных общеобразовательных учреждениях дошкольного образования </a:t>
            </a:r>
            <a:r>
              <a:rPr lang="ru-RU" sz="1600" dirty="0" err="1">
                <a:solidFill>
                  <a:srgbClr val="00B0F0"/>
                </a:solidFill>
              </a:rPr>
              <a:t>г.Переславля</a:t>
            </a:r>
            <a:r>
              <a:rPr lang="ru-RU" sz="1600" dirty="0">
                <a:solidFill>
                  <a:srgbClr val="00B0F0"/>
                </a:solidFill>
              </a:rPr>
              <a:t>-Залесского на 2014-2016г.г. и плана действий по введению ФГОС ДО на 2014 г»</a:t>
            </a:r>
          </a:p>
          <a:p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8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28992" cy="936104"/>
          </a:xfrm>
        </p:spPr>
        <p:txBody>
          <a:bodyPr/>
          <a:lstStyle/>
          <a:p>
            <a:r>
              <a:rPr lang="ru-RU" sz="2800" b="1" dirty="0" smtClean="0"/>
              <a:t>Приказ </a:t>
            </a:r>
            <a:r>
              <a:rPr lang="ru-RU" sz="2800" b="1" dirty="0" err="1" smtClean="0"/>
              <a:t>Минобрнауки</a:t>
            </a:r>
            <a:r>
              <a:rPr lang="ru-RU" sz="2800" b="1" dirty="0" smtClean="0"/>
              <a:t> РФ от 17.10.2013 г. № 1155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278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0750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Письмо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Минобрнауки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РФ от 28.02.2014 г № 08-249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1296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19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/>
          <a:lstStyle/>
          <a:p>
            <a:r>
              <a:rPr lang="ru-RU" sz="3200" b="1" dirty="0" smtClean="0"/>
              <a:t>ФГОС ДО</a:t>
            </a: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85445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7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0527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Структура(разделы) образовательной программы</a:t>
            </a:r>
            <a:endParaRPr lang="ru-RU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638300"/>
            <a:ext cx="7962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30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0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Целевой раздел ОП ДО </a:t>
            </a:r>
            <a:endParaRPr lang="ru-RU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2493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40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35496"/>
          </a:xfrm>
        </p:spPr>
        <p:txBody>
          <a:bodyPr/>
          <a:lstStyle/>
          <a:p>
            <a:r>
              <a:rPr lang="ru-RU" sz="3600" b="1" dirty="0" smtClean="0"/>
              <a:t>Примерные формулировки целей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74800"/>
            <a:ext cx="8136904" cy="430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129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359</TotalTime>
  <Words>703</Words>
  <Application>Microsoft Office PowerPoint</Application>
  <PresentationFormat>Экран (4:3)</PresentationFormat>
  <Paragraphs>92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Исполнительная</vt:lpstr>
      <vt:lpstr> Проектирование  ООП ДО ДОО</vt:lpstr>
      <vt:lpstr>Порядок разработки ООП ДО ДОО</vt:lpstr>
      <vt:lpstr>     Нормативные документы, необходимые для разработки программы</vt:lpstr>
      <vt:lpstr>Приказ Минобрнауки РФ от 17.10.2013 г. № 1155</vt:lpstr>
      <vt:lpstr>Письмо Минобрнауки РФ от 28.02.2014 г № 08-249</vt:lpstr>
      <vt:lpstr>ФГОС ДО</vt:lpstr>
      <vt:lpstr>Структура(разделы) образовательной программы</vt:lpstr>
      <vt:lpstr>Целевой раздел ОП ДО </vt:lpstr>
      <vt:lpstr>Примерные формулировки целей</vt:lpstr>
      <vt:lpstr>Задачи ООП ДО ДОУ</vt:lpstr>
      <vt:lpstr>Принципы и подходы к формированию программы</vt:lpstr>
      <vt:lpstr>Другие характеристики, которые нужно учитывать</vt:lpstr>
      <vt:lpstr>Планируемые результаты освоения ООП ДО ДОУ</vt:lpstr>
      <vt:lpstr>Развивающее оценивание качества образовательной деятельности по программе</vt:lpstr>
      <vt:lpstr>Содержательный раздел ООП ДО ДОУ</vt:lpstr>
      <vt:lpstr>Презентация PowerPoint</vt:lpstr>
      <vt:lpstr>Формы активности</vt:lpstr>
      <vt:lpstr>Формы активности</vt:lpstr>
      <vt:lpstr>Формы активности</vt:lpstr>
      <vt:lpstr>Презентация PowerPoint</vt:lpstr>
      <vt:lpstr>Коррекционно-развивающая работа</vt:lpstr>
      <vt:lpstr>Организационный раздел</vt:lpstr>
      <vt:lpstr>Презентация PowerPoint</vt:lpstr>
      <vt:lpstr>Требования к условиям</vt:lpstr>
      <vt:lpstr>   </vt:lpstr>
      <vt:lpstr>Содержание образовательной программы</vt:lpstr>
      <vt:lpstr>Содержание образовательной программы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Проектирование  ООП ДО ДОУ</dc:title>
  <dc:creator>User</dc:creator>
  <cp:lastModifiedBy>User</cp:lastModifiedBy>
  <cp:revision>24</cp:revision>
  <dcterms:created xsi:type="dcterms:W3CDTF">2020-11-03T09:30:38Z</dcterms:created>
  <dcterms:modified xsi:type="dcterms:W3CDTF">2020-11-12T08:30:00Z</dcterms:modified>
</cp:coreProperties>
</file>