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71" r:id="rId4"/>
    <p:sldId id="276" r:id="rId5"/>
    <p:sldId id="278" r:id="rId6"/>
    <p:sldId id="279" r:id="rId7"/>
    <p:sldId id="281" r:id="rId8"/>
    <p:sldId id="280" r:id="rId9"/>
    <p:sldId id="272" r:id="rId10"/>
    <p:sldId id="273" r:id="rId11"/>
    <p:sldId id="264" r:id="rId12"/>
    <p:sldId id="265" r:id="rId13"/>
    <p:sldId id="257" r:id="rId14"/>
    <p:sldId id="258" r:id="rId15"/>
    <p:sldId id="259" r:id="rId16"/>
    <p:sldId id="260" r:id="rId17"/>
    <p:sldId id="263" r:id="rId18"/>
    <p:sldId id="261" r:id="rId19"/>
    <p:sldId id="270" r:id="rId20"/>
    <p:sldId id="262" r:id="rId21"/>
    <p:sldId id="266" r:id="rId22"/>
    <p:sldId id="275" r:id="rId23"/>
    <p:sldId id="267" r:id="rId24"/>
    <p:sldId id="268" r:id="rId25"/>
    <p:sldId id="274" r:id="rId26"/>
    <p:sldId id="26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E0FE25-ADD8-4975-BF77-C43CEA7FBEF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370A60-DBB8-4198-9702-B9F14F48F0E7}">
      <dgm:prSet phldrT="[Текст]" custT="1"/>
      <dgm:spPr/>
      <dgm:t>
        <a:bodyPr/>
        <a:lstStyle/>
        <a:p>
          <a:r>
            <a:rPr lang="ru-RU" sz="1800" dirty="0" smtClean="0"/>
            <a:t>Предоставление оригинала заключения ЦПМПК в ДОУ</a:t>
          </a:r>
          <a:endParaRPr lang="ru-RU" sz="1800" dirty="0"/>
        </a:p>
      </dgm:t>
    </dgm:pt>
    <dgm:pt modelId="{9442C884-E3EF-46D3-BBF6-B932820AA7A8}" type="parTrans" cxnId="{54ADF5A0-670C-4B5D-8C9F-C159D6972B91}">
      <dgm:prSet/>
      <dgm:spPr/>
      <dgm:t>
        <a:bodyPr/>
        <a:lstStyle/>
        <a:p>
          <a:endParaRPr lang="ru-RU"/>
        </a:p>
      </dgm:t>
    </dgm:pt>
    <dgm:pt modelId="{05C627A7-79E9-4475-BB0C-3D95BE72C71F}" type="sibTrans" cxnId="{54ADF5A0-670C-4B5D-8C9F-C159D6972B91}">
      <dgm:prSet/>
      <dgm:spPr/>
      <dgm:t>
        <a:bodyPr/>
        <a:lstStyle/>
        <a:p>
          <a:endParaRPr lang="ru-RU"/>
        </a:p>
      </dgm:t>
    </dgm:pt>
    <dgm:pt modelId="{6DAADA47-390A-4A41-B529-900C4A3E8367}">
      <dgm:prSet phldrT="[Текст]" custT="1"/>
      <dgm:spPr/>
      <dgm:t>
        <a:bodyPr/>
        <a:lstStyle/>
        <a:p>
          <a:r>
            <a:rPr lang="ru-RU" sz="1600" dirty="0" smtClean="0"/>
            <a:t>Родители(законные представители)</a:t>
          </a:r>
          <a:endParaRPr lang="ru-RU" sz="1600" dirty="0"/>
        </a:p>
      </dgm:t>
    </dgm:pt>
    <dgm:pt modelId="{67BA6459-8408-4BE7-AC28-62D1D9BF8C9C}" type="parTrans" cxnId="{2F7BB07C-1D08-4215-85AC-7071F58707B8}">
      <dgm:prSet/>
      <dgm:spPr/>
      <dgm:t>
        <a:bodyPr/>
        <a:lstStyle/>
        <a:p>
          <a:endParaRPr lang="ru-RU"/>
        </a:p>
      </dgm:t>
    </dgm:pt>
    <dgm:pt modelId="{75BDF709-B7CE-4F74-8CBF-4BAC9CD3E0B3}" type="sibTrans" cxnId="{2F7BB07C-1D08-4215-85AC-7071F58707B8}">
      <dgm:prSet/>
      <dgm:spPr/>
      <dgm:t>
        <a:bodyPr/>
        <a:lstStyle/>
        <a:p>
          <a:endParaRPr lang="ru-RU"/>
        </a:p>
      </dgm:t>
    </dgm:pt>
    <dgm:pt modelId="{3EEF8743-6E9A-4F3B-B29F-C69975B93370}">
      <dgm:prSet phldrT="[Текст]" custT="1"/>
      <dgm:spPr/>
      <dgm:t>
        <a:bodyPr/>
        <a:lstStyle/>
        <a:p>
          <a:r>
            <a:rPr lang="ru-RU" sz="1600" dirty="0" smtClean="0"/>
            <a:t>Руководитель ДОУ</a:t>
          </a:r>
          <a:endParaRPr lang="ru-RU" sz="1600" dirty="0"/>
        </a:p>
      </dgm:t>
    </dgm:pt>
    <dgm:pt modelId="{5FD71F56-BEC0-471A-B5A2-CDE3EFD9A7B8}" type="parTrans" cxnId="{B1186C13-2854-4696-B965-130CFF12A1D1}">
      <dgm:prSet/>
      <dgm:spPr/>
      <dgm:t>
        <a:bodyPr/>
        <a:lstStyle/>
        <a:p>
          <a:endParaRPr lang="ru-RU"/>
        </a:p>
      </dgm:t>
    </dgm:pt>
    <dgm:pt modelId="{2C79E554-2B84-4C13-8B6C-A205671CEFB7}" type="sibTrans" cxnId="{B1186C13-2854-4696-B965-130CFF12A1D1}">
      <dgm:prSet/>
      <dgm:spPr/>
      <dgm:t>
        <a:bodyPr/>
        <a:lstStyle/>
        <a:p>
          <a:endParaRPr lang="ru-RU"/>
        </a:p>
      </dgm:t>
    </dgm:pt>
    <dgm:pt modelId="{7B2FEED6-7FCE-426F-8F6F-3A46C90EC3B0}">
      <dgm:prSet phldrT="[Текст]" custT="1"/>
      <dgm:spPr/>
      <dgm:t>
        <a:bodyPr/>
        <a:lstStyle/>
        <a:p>
          <a:r>
            <a:rPr lang="ru-RU" sz="1800" dirty="0" smtClean="0"/>
            <a:t>Заключение договора о  создании специальных условий</a:t>
          </a:r>
          <a:endParaRPr lang="ru-RU" sz="1800" dirty="0"/>
        </a:p>
      </dgm:t>
    </dgm:pt>
    <dgm:pt modelId="{6408EA5B-0BA2-4C7F-B862-112DC84F7041}" type="parTrans" cxnId="{B16F5F10-E64D-4EE6-BED2-722B17CD9D39}">
      <dgm:prSet/>
      <dgm:spPr/>
      <dgm:t>
        <a:bodyPr/>
        <a:lstStyle/>
        <a:p>
          <a:endParaRPr lang="ru-RU"/>
        </a:p>
      </dgm:t>
    </dgm:pt>
    <dgm:pt modelId="{4DDA7FE4-FE7A-4698-B2EA-735E43F4A9B6}" type="sibTrans" cxnId="{B16F5F10-E64D-4EE6-BED2-722B17CD9D39}">
      <dgm:prSet/>
      <dgm:spPr/>
      <dgm:t>
        <a:bodyPr/>
        <a:lstStyle/>
        <a:p>
          <a:endParaRPr lang="ru-RU"/>
        </a:p>
      </dgm:t>
    </dgm:pt>
    <dgm:pt modelId="{0690CCA3-E30B-4581-BCBD-2A0899CFCA2B}">
      <dgm:prSet phldrT="[Текст]" custT="1"/>
      <dgm:spPr/>
      <dgm:t>
        <a:bodyPr/>
        <a:lstStyle/>
        <a:p>
          <a:r>
            <a:rPr lang="ru-RU" sz="1600" dirty="0" smtClean="0"/>
            <a:t>По заявлению родителей(законных представителей)</a:t>
          </a:r>
          <a:endParaRPr lang="ru-RU" sz="1600" dirty="0"/>
        </a:p>
      </dgm:t>
    </dgm:pt>
    <dgm:pt modelId="{E507C881-A228-4A05-BDB9-7DFE5CBCA6B3}" type="parTrans" cxnId="{8B9525F3-AA5C-4E98-89C2-462715A76307}">
      <dgm:prSet/>
      <dgm:spPr/>
      <dgm:t>
        <a:bodyPr/>
        <a:lstStyle/>
        <a:p>
          <a:endParaRPr lang="ru-RU"/>
        </a:p>
      </dgm:t>
    </dgm:pt>
    <dgm:pt modelId="{F5CBC41C-03C6-49F8-8708-2B3A8F38F1DD}" type="sibTrans" cxnId="{8B9525F3-AA5C-4E98-89C2-462715A76307}">
      <dgm:prSet/>
      <dgm:spPr/>
      <dgm:t>
        <a:bodyPr/>
        <a:lstStyle/>
        <a:p>
          <a:endParaRPr lang="ru-RU"/>
        </a:p>
      </dgm:t>
    </dgm:pt>
    <dgm:pt modelId="{7533D4E1-55C0-468F-A11A-995D21862F2B}">
      <dgm:prSet phldrT="[Текст]" custT="1"/>
      <dgm:spPr/>
      <dgm:t>
        <a:bodyPr/>
        <a:lstStyle/>
        <a:p>
          <a:r>
            <a:rPr lang="ru-RU" sz="1600" dirty="0" smtClean="0"/>
            <a:t>Руководитель ДОУ</a:t>
          </a:r>
          <a:endParaRPr lang="ru-RU" sz="1600" dirty="0"/>
        </a:p>
      </dgm:t>
    </dgm:pt>
    <dgm:pt modelId="{0C18DD5A-9974-46A3-AB9E-F78F4A3942CE}" type="parTrans" cxnId="{4F3826A3-4EDF-44C6-BEA0-625626B93C36}">
      <dgm:prSet/>
      <dgm:spPr/>
      <dgm:t>
        <a:bodyPr/>
        <a:lstStyle/>
        <a:p>
          <a:endParaRPr lang="ru-RU"/>
        </a:p>
      </dgm:t>
    </dgm:pt>
    <dgm:pt modelId="{018CCA12-2C85-4EA3-B881-45E8C2DA8660}" type="sibTrans" cxnId="{4F3826A3-4EDF-44C6-BEA0-625626B93C36}">
      <dgm:prSet/>
      <dgm:spPr/>
      <dgm:t>
        <a:bodyPr/>
        <a:lstStyle/>
        <a:p>
          <a:endParaRPr lang="ru-RU"/>
        </a:p>
      </dgm:t>
    </dgm:pt>
    <dgm:pt modelId="{8CE1D3B6-9C6F-4721-A87A-AD851BE24E12}">
      <dgm:prSet phldrT="[Текст]" custT="1"/>
      <dgm:spPr/>
      <dgm:t>
        <a:bodyPr/>
        <a:lstStyle/>
        <a:p>
          <a:r>
            <a:rPr lang="ru-RU" sz="1800" dirty="0" smtClean="0"/>
            <a:t>Разработка адаптированной образовательной программы в соответствии с рекомендациями ЦПМПК</a:t>
          </a:r>
          <a:endParaRPr lang="ru-RU" sz="1800" dirty="0"/>
        </a:p>
      </dgm:t>
    </dgm:pt>
    <dgm:pt modelId="{76B699C5-D3DF-467B-BF54-67307D94BCE3}" type="parTrans" cxnId="{6EAF012D-5A84-4E90-80E3-6E53948D792C}">
      <dgm:prSet/>
      <dgm:spPr/>
      <dgm:t>
        <a:bodyPr/>
        <a:lstStyle/>
        <a:p>
          <a:endParaRPr lang="ru-RU"/>
        </a:p>
      </dgm:t>
    </dgm:pt>
    <dgm:pt modelId="{A52F1949-9E60-4928-B298-7855CA5E194F}" type="sibTrans" cxnId="{6EAF012D-5A84-4E90-80E3-6E53948D792C}">
      <dgm:prSet/>
      <dgm:spPr/>
      <dgm:t>
        <a:bodyPr/>
        <a:lstStyle/>
        <a:p>
          <a:endParaRPr lang="ru-RU"/>
        </a:p>
      </dgm:t>
    </dgm:pt>
    <dgm:pt modelId="{2E3E8D6D-4910-457E-BC90-29D7323F90CF}">
      <dgm:prSet phldrT="[Текст]" custT="1"/>
      <dgm:spPr/>
      <dgm:t>
        <a:bodyPr/>
        <a:lstStyle/>
        <a:p>
          <a:r>
            <a:rPr lang="ru-RU" sz="1600" dirty="0" smtClean="0"/>
            <a:t>Председатель </a:t>
          </a:r>
          <a:r>
            <a:rPr lang="ru-RU" sz="1600" dirty="0" err="1" smtClean="0"/>
            <a:t>ППк</a:t>
          </a:r>
          <a:r>
            <a:rPr lang="ru-RU" sz="1600" dirty="0" smtClean="0"/>
            <a:t> ДОУ</a:t>
          </a:r>
          <a:endParaRPr lang="ru-RU" sz="1600" dirty="0"/>
        </a:p>
      </dgm:t>
    </dgm:pt>
    <dgm:pt modelId="{D57F1C36-0E01-4987-8B99-D26A24153B3B}" type="parTrans" cxnId="{BFE57D9C-C9BE-4BE7-B051-6E17F0DE3591}">
      <dgm:prSet/>
      <dgm:spPr/>
      <dgm:t>
        <a:bodyPr/>
        <a:lstStyle/>
        <a:p>
          <a:endParaRPr lang="ru-RU"/>
        </a:p>
      </dgm:t>
    </dgm:pt>
    <dgm:pt modelId="{A8D0AF40-BCC9-49D0-9666-6B50422A6D3C}" type="sibTrans" cxnId="{BFE57D9C-C9BE-4BE7-B051-6E17F0DE3591}">
      <dgm:prSet/>
      <dgm:spPr/>
      <dgm:t>
        <a:bodyPr/>
        <a:lstStyle/>
        <a:p>
          <a:endParaRPr lang="ru-RU"/>
        </a:p>
      </dgm:t>
    </dgm:pt>
    <dgm:pt modelId="{C4526623-65BF-44FB-AF08-C815A278B6F6}">
      <dgm:prSet phldrT="[Текст]" custT="1"/>
      <dgm:spPr/>
      <dgm:t>
        <a:bodyPr/>
        <a:lstStyle/>
        <a:p>
          <a:r>
            <a:rPr lang="ru-RU" sz="1600" dirty="0" smtClean="0"/>
            <a:t>Педагоги группы, родители</a:t>
          </a:r>
          <a:endParaRPr lang="ru-RU" sz="1600" dirty="0"/>
        </a:p>
      </dgm:t>
    </dgm:pt>
    <dgm:pt modelId="{3D0E0F54-99F1-409C-8AF4-F8DBDA3932C9}" type="parTrans" cxnId="{68A002F7-A141-41D2-AB87-3C1F52000E1C}">
      <dgm:prSet/>
      <dgm:spPr/>
      <dgm:t>
        <a:bodyPr/>
        <a:lstStyle/>
        <a:p>
          <a:endParaRPr lang="ru-RU"/>
        </a:p>
      </dgm:t>
    </dgm:pt>
    <dgm:pt modelId="{25E4AEA4-31A3-458E-8EA3-AE2FC00AAF73}" type="sibTrans" cxnId="{68A002F7-A141-41D2-AB87-3C1F52000E1C}">
      <dgm:prSet/>
      <dgm:spPr/>
      <dgm:t>
        <a:bodyPr/>
        <a:lstStyle/>
        <a:p>
          <a:endParaRPr lang="ru-RU"/>
        </a:p>
      </dgm:t>
    </dgm:pt>
    <dgm:pt modelId="{67AF9C1F-EF52-48DD-B9DE-2786177CCAA3}">
      <dgm:prSet custT="1"/>
      <dgm:spPr/>
      <dgm:t>
        <a:bodyPr/>
        <a:lstStyle/>
        <a:p>
          <a:r>
            <a:rPr lang="ru-RU" sz="1800" dirty="0" smtClean="0"/>
            <a:t>Предоставление специальных условий образования в </a:t>
          </a:r>
          <a:r>
            <a:rPr lang="ru-RU" sz="1800" dirty="0" err="1" smtClean="0"/>
            <a:t>т.ч</a:t>
          </a:r>
          <a:r>
            <a:rPr lang="ru-RU" sz="1800" dirty="0" smtClean="0"/>
            <a:t>. индивидуальные и групповые коррекционные занятия</a:t>
          </a:r>
          <a:endParaRPr lang="ru-RU" sz="1800" dirty="0"/>
        </a:p>
      </dgm:t>
    </dgm:pt>
    <dgm:pt modelId="{3C2A84C5-DBB4-4277-85B9-9B0069507279}" type="parTrans" cxnId="{7DB2A6A9-8400-481C-9B4A-E8FAEB387672}">
      <dgm:prSet/>
      <dgm:spPr/>
      <dgm:t>
        <a:bodyPr/>
        <a:lstStyle/>
        <a:p>
          <a:endParaRPr lang="ru-RU"/>
        </a:p>
      </dgm:t>
    </dgm:pt>
    <dgm:pt modelId="{09E64F6D-5DA3-47DC-9380-0E48876810B6}" type="sibTrans" cxnId="{7DB2A6A9-8400-481C-9B4A-E8FAEB387672}">
      <dgm:prSet/>
      <dgm:spPr/>
      <dgm:t>
        <a:bodyPr/>
        <a:lstStyle/>
        <a:p>
          <a:endParaRPr lang="ru-RU"/>
        </a:p>
      </dgm:t>
    </dgm:pt>
    <dgm:pt modelId="{4C396D27-964B-46A8-A270-019C2B6F056B}" type="pres">
      <dgm:prSet presAssocID="{11E0FE25-ADD8-4975-BF77-C43CEA7FBE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A0A447-B8B4-476B-99B0-7B5BD6EFEEC4}" type="pres">
      <dgm:prSet presAssocID="{67AF9C1F-EF52-48DD-B9DE-2786177CCAA3}" presName="boxAndChildren" presStyleCnt="0"/>
      <dgm:spPr/>
    </dgm:pt>
    <dgm:pt modelId="{8ABD7A30-F4F7-405A-84D6-2625653FB5CF}" type="pres">
      <dgm:prSet presAssocID="{67AF9C1F-EF52-48DD-B9DE-2786177CCAA3}" presName="parentTextBox" presStyleLbl="node1" presStyleIdx="0" presStyleCnt="4"/>
      <dgm:spPr/>
      <dgm:t>
        <a:bodyPr/>
        <a:lstStyle/>
        <a:p>
          <a:endParaRPr lang="ru-RU"/>
        </a:p>
      </dgm:t>
    </dgm:pt>
    <dgm:pt modelId="{81077181-A5F8-496F-9857-7EB7DC08B674}" type="pres">
      <dgm:prSet presAssocID="{A52F1949-9E60-4928-B298-7855CA5E194F}" presName="sp" presStyleCnt="0"/>
      <dgm:spPr/>
    </dgm:pt>
    <dgm:pt modelId="{27B710D2-D92E-48EE-9216-24DEEB100883}" type="pres">
      <dgm:prSet presAssocID="{8CE1D3B6-9C6F-4721-A87A-AD851BE24E12}" presName="arrowAndChildren" presStyleCnt="0"/>
      <dgm:spPr/>
    </dgm:pt>
    <dgm:pt modelId="{CBC8890B-5C6C-4CD1-860C-58733C4B8FD0}" type="pres">
      <dgm:prSet presAssocID="{8CE1D3B6-9C6F-4721-A87A-AD851BE24E12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82A35CED-AD39-49B1-B8E1-92B309D6C345}" type="pres">
      <dgm:prSet presAssocID="{8CE1D3B6-9C6F-4721-A87A-AD851BE24E12}" presName="arrow" presStyleLbl="node1" presStyleIdx="1" presStyleCnt="4"/>
      <dgm:spPr/>
      <dgm:t>
        <a:bodyPr/>
        <a:lstStyle/>
        <a:p>
          <a:endParaRPr lang="ru-RU"/>
        </a:p>
      </dgm:t>
    </dgm:pt>
    <dgm:pt modelId="{FA89540E-87DC-431B-BF0D-5A7F46966D6E}" type="pres">
      <dgm:prSet presAssocID="{8CE1D3B6-9C6F-4721-A87A-AD851BE24E12}" presName="descendantArrow" presStyleCnt="0"/>
      <dgm:spPr/>
    </dgm:pt>
    <dgm:pt modelId="{FEC741B0-DF44-4F04-B751-97A410994F2A}" type="pres">
      <dgm:prSet presAssocID="{2E3E8D6D-4910-457E-BC90-29D7323F90CF}" presName="childTextArrow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DCA31-CFBB-42FB-A3BC-E0E5CD857642}" type="pres">
      <dgm:prSet presAssocID="{C4526623-65BF-44FB-AF08-C815A278B6F6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051C3-A123-4914-8D52-1DF1249DA3EA}" type="pres">
      <dgm:prSet presAssocID="{4DDA7FE4-FE7A-4698-B2EA-735E43F4A9B6}" presName="sp" presStyleCnt="0"/>
      <dgm:spPr/>
    </dgm:pt>
    <dgm:pt modelId="{6083635F-4B66-4B0A-87D6-7995C15A7016}" type="pres">
      <dgm:prSet presAssocID="{7B2FEED6-7FCE-426F-8F6F-3A46C90EC3B0}" presName="arrowAndChildren" presStyleCnt="0"/>
      <dgm:spPr/>
    </dgm:pt>
    <dgm:pt modelId="{322340A7-EC74-421C-94DF-78C5AE3EA05C}" type="pres">
      <dgm:prSet presAssocID="{7B2FEED6-7FCE-426F-8F6F-3A46C90EC3B0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2B833698-186A-4005-928D-64476B009668}" type="pres">
      <dgm:prSet presAssocID="{7B2FEED6-7FCE-426F-8F6F-3A46C90EC3B0}" presName="arrow" presStyleLbl="node1" presStyleIdx="2" presStyleCnt="4"/>
      <dgm:spPr/>
      <dgm:t>
        <a:bodyPr/>
        <a:lstStyle/>
        <a:p>
          <a:endParaRPr lang="ru-RU"/>
        </a:p>
      </dgm:t>
    </dgm:pt>
    <dgm:pt modelId="{3A815FE3-299E-4A21-8F63-5070C0BA90B5}" type="pres">
      <dgm:prSet presAssocID="{7B2FEED6-7FCE-426F-8F6F-3A46C90EC3B0}" presName="descendantArrow" presStyleCnt="0"/>
      <dgm:spPr/>
    </dgm:pt>
    <dgm:pt modelId="{0E0BD54B-5BB2-4A00-B8FC-F82A9763627C}" type="pres">
      <dgm:prSet presAssocID="{0690CCA3-E30B-4581-BCBD-2A0899CFCA2B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02031-4743-4B77-A7D5-940D53F39691}" type="pres">
      <dgm:prSet presAssocID="{7533D4E1-55C0-468F-A11A-995D21862F2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CB028-E173-4CD1-867E-21475F96D16B}" type="pres">
      <dgm:prSet presAssocID="{05C627A7-79E9-4475-BB0C-3D95BE72C71F}" presName="sp" presStyleCnt="0"/>
      <dgm:spPr/>
    </dgm:pt>
    <dgm:pt modelId="{8C2AC7FF-32F4-45C3-A192-485D2FFB1A29}" type="pres">
      <dgm:prSet presAssocID="{A1370A60-DBB8-4198-9702-B9F14F48F0E7}" presName="arrowAndChildren" presStyleCnt="0"/>
      <dgm:spPr/>
    </dgm:pt>
    <dgm:pt modelId="{326A3F51-31A0-4F3E-945B-342258E35D91}" type="pres">
      <dgm:prSet presAssocID="{A1370A60-DBB8-4198-9702-B9F14F48F0E7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368CB1E-6478-4CAB-A4E0-3D2A80EBC256}" type="pres">
      <dgm:prSet presAssocID="{A1370A60-DBB8-4198-9702-B9F14F48F0E7}" presName="arrow" presStyleLbl="node1" presStyleIdx="3" presStyleCnt="4"/>
      <dgm:spPr/>
      <dgm:t>
        <a:bodyPr/>
        <a:lstStyle/>
        <a:p>
          <a:endParaRPr lang="ru-RU"/>
        </a:p>
      </dgm:t>
    </dgm:pt>
    <dgm:pt modelId="{E2A2AF16-1E94-4CE9-B31C-56B1A7C23363}" type="pres">
      <dgm:prSet presAssocID="{A1370A60-DBB8-4198-9702-B9F14F48F0E7}" presName="descendantArrow" presStyleCnt="0"/>
      <dgm:spPr/>
    </dgm:pt>
    <dgm:pt modelId="{5E6CF639-BBBD-4E1B-9F9F-07E5A8458FC0}" type="pres">
      <dgm:prSet presAssocID="{6DAADA47-390A-4A41-B529-900C4A3E8367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21730-EA01-4277-B926-B8A817BA1DB0}" type="pres">
      <dgm:prSet presAssocID="{3EEF8743-6E9A-4F3B-B29F-C69975B9337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6F5F10-E64D-4EE6-BED2-722B17CD9D39}" srcId="{11E0FE25-ADD8-4975-BF77-C43CEA7FBEF6}" destId="{7B2FEED6-7FCE-426F-8F6F-3A46C90EC3B0}" srcOrd="1" destOrd="0" parTransId="{6408EA5B-0BA2-4C7F-B862-112DC84F7041}" sibTransId="{4DDA7FE4-FE7A-4698-B2EA-735E43F4A9B6}"/>
    <dgm:cxn modelId="{10E1D2A5-80EA-4764-B553-9D053AA3A5E8}" type="presOf" srcId="{8CE1D3B6-9C6F-4721-A87A-AD851BE24E12}" destId="{82A35CED-AD39-49B1-B8E1-92B309D6C345}" srcOrd="1" destOrd="0" presId="urn:microsoft.com/office/officeart/2005/8/layout/process4"/>
    <dgm:cxn modelId="{4F3826A3-4EDF-44C6-BEA0-625626B93C36}" srcId="{7B2FEED6-7FCE-426F-8F6F-3A46C90EC3B0}" destId="{7533D4E1-55C0-468F-A11A-995D21862F2B}" srcOrd="1" destOrd="0" parTransId="{0C18DD5A-9974-46A3-AB9E-F78F4A3942CE}" sibTransId="{018CCA12-2C85-4EA3-B881-45E8C2DA8660}"/>
    <dgm:cxn modelId="{B1186C13-2854-4696-B965-130CFF12A1D1}" srcId="{A1370A60-DBB8-4198-9702-B9F14F48F0E7}" destId="{3EEF8743-6E9A-4F3B-B29F-C69975B93370}" srcOrd="1" destOrd="0" parTransId="{5FD71F56-BEC0-471A-B5A2-CDE3EFD9A7B8}" sibTransId="{2C79E554-2B84-4C13-8B6C-A205671CEFB7}"/>
    <dgm:cxn modelId="{F0F75635-B2B5-4492-AB31-743F9F46898B}" type="presOf" srcId="{7B2FEED6-7FCE-426F-8F6F-3A46C90EC3B0}" destId="{2B833698-186A-4005-928D-64476B009668}" srcOrd="1" destOrd="0" presId="urn:microsoft.com/office/officeart/2005/8/layout/process4"/>
    <dgm:cxn modelId="{C3C40D8A-A86D-4C7D-B7C8-DB324E4C591C}" type="presOf" srcId="{C4526623-65BF-44FB-AF08-C815A278B6F6}" destId="{0A8DCA31-CFBB-42FB-A3BC-E0E5CD857642}" srcOrd="0" destOrd="0" presId="urn:microsoft.com/office/officeart/2005/8/layout/process4"/>
    <dgm:cxn modelId="{6FEC2519-3514-418D-B0BD-1DDC4FEBB727}" type="presOf" srcId="{8CE1D3B6-9C6F-4721-A87A-AD851BE24E12}" destId="{CBC8890B-5C6C-4CD1-860C-58733C4B8FD0}" srcOrd="0" destOrd="0" presId="urn:microsoft.com/office/officeart/2005/8/layout/process4"/>
    <dgm:cxn modelId="{68A002F7-A141-41D2-AB87-3C1F52000E1C}" srcId="{8CE1D3B6-9C6F-4721-A87A-AD851BE24E12}" destId="{C4526623-65BF-44FB-AF08-C815A278B6F6}" srcOrd="1" destOrd="0" parTransId="{3D0E0F54-99F1-409C-8AF4-F8DBDA3932C9}" sibTransId="{25E4AEA4-31A3-458E-8EA3-AE2FC00AAF73}"/>
    <dgm:cxn modelId="{A5934FFE-A27E-4DA5-A759-32364D3B76AE}" type="presOf" srcId="{A1370A60-DBB8-4198-9702-B9F14F48F0E7}" destId="{326A3F51-31A0-4F3E-945B-342258E35D91}" srcOrd="0" destOrd="0" presId="urn:microsoft.com/office/officeart/2005/8/layout/process4"/>
    <dgm:cxn modelId="{6EAF012D-5A84-4E90-80E3-6E53948D792C}" srcId="{11E0FE25-ADD8-4975-BF77-C43CEA7FBEF6}" destId="{8CE1D3B6-9C6F-4721-A87A-AD851BE24E12}" srcOrd="2" destOrd="0" parTransId="{76B699C5-D3DF-467B-BF54-67307D94BCE3}" sibTransId="{A52F1949-9E60-4928-B298-7855CA5E194F}"/>
    <dgm:cxn modelId="{7DB2A6A9-8400-481C-9B4A-E8FAEB387672}" srcId="{11E0FE25-ADD8-4975-BF77-C43CEA7FBEF6}" destId="{67AF9C1F-EF52-48DD-B9DE-2786177CCAA3}" srcOrd="3" destOrd="0" parTransId="{3C2A84C5-DBB4-4277-85B9-9B0069507279}" sibTransId="{09E64F6D-5DA3-47DC-9380-0E48876810B6}"/>
    <dgm:cxn modelId="{5F353456-EF58-4AE4-95BA-0378CC7E1080}" type="presOf" srcId="{7533D4E1-55C0-468F-A11A-995D21862F2B}" destId="{28402031-4743-4B77-A7D5-940D53F39691}" srcOrd="0" destOrd="0" presId="urn:microsoft.com/office/officeart/2005/8/layout/process4"/>
    <dgm:cxn modelId="{54ADF5A0-670C-4B5D-8C9F-C159D6972B91}" srcId="{11E0FE25-ADD8-4975-BF77-C43CEA7FBEF6}" destId="{A1370A60-DBB8-4198-9702-B9F14F48F0E7}" srcOrd="0" destOrd="0" parTransId="{9442C884-E3EF-46D3-BBF6-B932820AA7A8}" sibTransId="{05C627A7-79E9-4475-BB0C-3D95BE72C71F}"/>
    <dgm:cxn modelId="{6E3E9BE6-FD00-42A8-8F95-D0E28E500CB1}" type="presOf" srcId="{11E0FE25-ADD8-4975-BF77-C43CEA7FBEF6}" destId="{4C396D27-964B-46A8-A270-019C2B6F056B}" srcOrd="0" destOrd="0" presId="urn:microsoft.com/office/officeart/2005/8/layout/process4"/>
    <dgm:cxn modelId="{BFE57D9C-C9BE-4BE7-B051-6E17F0DE3591}" srcId="{8CE1D3B6-9C6F-4721-A87A-AD851BE24E12}" destId="{2E3E8D6D-4910-457E-BC90-29D7323F90CF}" srcOrd="0" destOrd="0" parTransId="{D57F1C36-0E01-4987-8B99-D26A24153B3B}" sibTransId="{A8D0AF40-BCC9-49D0-9666-6B50422A6D3C}"/>
    <dgm:cxn modelId="{8B9525F3-AA5C-4E98-89C2-462715A76307}" srcId="{7B2FEED6-7FCE-426F-8F6F-3A46C90EC3B0}" destId="{0690CCA3-E30B-4581-BCBD-2A0899CFCA2B}" srcOrd="0" destOrd="0" parTransId="{E507C881-A228-4A05-BDB9-7DFE5CBCA6B3}" sibTransId="{F5CBC41C-03C6-49F8-8708-2B3A8F38F1DD}"/>
    <dgm:cxn modelId="{F2D598D2-99AE-4B1D-8379-4B2D8D98E73E}" type="presOf" srcId="{6DAADA47-390A-4A41-B529-900C4A3E8367}" destId="{5E6CF639-BBBD-4E1B-9F9F-07E5A8458FC0}" srcOrd="0" destOrd="0" presId="urn:microsoft.com/office/officeart/2005/8/layout/process4"/>
    <dgm:cxn modelId="{6F5AFF80-4D7E-40DF-8F22-16234C729422}" type="presOf" srcId="{A1370A60-DBB8-4198-9702-B9F14F48F0E7}" destId="{0368CB1E-6478-4CAB-A4E0-3D2A80EBC256}" srcOrd="1" destOrd="0" presId="urn:microsoft.com/office/officeart/2005/8/layout/process4"/>
    <dgm:cxn modelId="{200ABE4E-2E98-4966-AFC2-43E4D8EF7468}" type="presOf" srcId="{7B2FEED6-7FCE-426F-8F6F-3A46C90EC3B0}" destId="{322340A7-EC74-421C-94DF-78C5AE3EA05C}" srcOrd="0" destOrd="0" presId="urn:microsoft.com/office/officeart/2005/8/layout/process4"/>
    <dgm:cxn modelId="{899B66FC-CE7C-42AE-950F-16AA3C4663FB}" type="presOf" srcId="{3EEF8743-6E9A-4F3B-B29F-C69975B93370}" destId="{1FA21730-EA01-4277-B926-B8A817BA1DB0}" srcOrd="0" destOrd="0" presId="urn:microsoft.com/office/officeart/2005/8/layout/process4"/>
    <dgm:cxn modelId="{250D4701-8BC7-45C1-A803-7446664D9675}" type="presOf" srcId="{2E3E8D6D-4910-457E-BC90-29D7323F90CF}" destId="{FEC741B0-DF44-4F04-B751-97A410994F2A}" srcOrd="0" destOrd="0" presId="urn:microsoft.com/office/officeart/2005/8/layout/process4"/>
    <dgm:cxn modelId="{2F7BB07C-1D08-4215-85AC-7071F58707B8}" srcId="{A1370A60-DBB8-4198-9702-B9F14F48F0E7}" destId="{6DAADA47-390A-4A41-B529-900C4A3E8367}" srcOrd="0" destOrd="0" parTransId="{67BA6459-8408-4BE7-AC28-62D1D9BF8C9C}" sibTransId="{75BDF709-B7CE-4F74-8CBF-4BAC9CD3E0B3}"/>
    <dgm:cxn modelId="{25D57ACB-1BD0-41EB-A5EB-3A679BB50862}" type="presOf" srcId="{0690CCA3-E30B-4581-BCBD-2A0899CFCA2B}" destId="{0E0BD54B-5BB2-4A00-B8FC-F82A9763627C}" srcOrd="0" destOrd="0" presId="urn:microsoft.com/office/officeart/2005/8/layout/process4"/>
    <dgm:cxn modelId="{B79E4A00-35B3-4012-AB3A-026F3B5CFD76}" type="presOf" srcId="{67AF9C1F-EF52-48DD-B9DE-2786177CCAA3}" destId="{8ABD7A30-F4F7-405A-84D6-2625653FB5CF}" srcOrd="0" destOrd="0" presId="urn:microsoft.com/office/officeart/2005/8/layout/process4"/>
    <dgm:cxn modelId="{04DA001C-B890-4453-BE07-50D7F5984B54}" type="presParOf" srcId="{4C396D27-964B-46A8-A270-019C2B6F056B}" destId="{E1A0A447-B8B4-476B-99B0-7B5BD6EFEEC4}" srcOrd="0" destOrd="0" presId="urn:microsoft.com/office/officeart/2005/8/layout/process4"/>
    <dgm:cxn modelId="{72FBDB52-543F-4BDE-9C63-E52948546936}" type="presParOf" srcId="{E1A0A447-B8B4-476B-99B0-7B5BD6EFEEC4}" destId="{8ABD7A30-F4F7-405A-84D6-2625653FB5CF}" srcOrd="0" destOrd="0" presId="urn:microsoft.com/office/officeart/2005/8/layout/process4"/>
    <dgm:cxn modelId="{FE4DC124-566C-4F49-92A1-3A37EB0902A2}" type="presParOf" srcId="{4C396D27-964B-46A8-A270-019C2B6F056B}" destId="{81077181-A5F8-496F-9857-7EB7DC08B674}" srcOrd="1" destOrd="0" presId="urn:microsoft.com/office/officeart/2005/8/layout/process4"/>
    <dgm:cxn modelId="{9C1DA058-38FC-42D2-AF04-4B541DF973C4}" type="presParOf" srcId="{4C396D27-964B-46A8-A270-019C2B6F056B}" destId="{27B710D2-D92E-48EE-9216-24DEEB100883}" srcOrd="2" destOrd="0" presId="urn:microsoft.com/office/officeart/2005/8/layout/process4"/>
    <dgm:cxn modelId="{B02697E0-B101-4D30-88CE-FA7F8E176E0E}" type="presParOf" srcId="{27B710D2-D92E-48EE-9216-24DEEB100883}" destId="{CBC8890B-5C6C-4CD1-860C-58733C4B8FD0}" srcOrd="0" destOrd="0" presId="urn:microsoft.com/office/officeart/2005/8/layout/process4"/>
    <dgm:cxn modelId="{1532B7CA-998E-4CA5-AE04-AC1F1F9643CC}" type="presParOf" srcId="{27B710D2-D92E-48EE-9216-24DEEB100883}" destId="{82A35CED-AD39-49B1-B8E1-92B309D6C345}" srcOrd="1" destOrd="0" presId="urn:microsoft.com/office/officeart/2005/8/layout/process4"/>
    <dgm:cxn modelId="{C04F9184-7B49-4D11-866D-32755C0DCF88}" type="presParOf" srcId="{27B710D2-D92E-48EE-9216-24DEEB100883}" destId="{FA89540E-87DC-431B-BF0D-5A7F46966D6E}" srcOrd="2" destOrd="0" presId="urn:microsoft.com/office/officeart/2005/8/layout/process4"/>
    <dgm:cxn modelId="{BC6660A0-5D58-491D-AC52-49796658FB52}" type="presParOf" srcId="{FA89540E-87DC-431B-BF0D-5A7F46966D6E}" destId="{FEC741B0-DF44-4F04-B751-97A410994F2A}" srcOrd="0" destOrd="0" presId="urn:microsoft.com/office/officeart/2005/8/layout/process4"/>
    <dgm:cxn modelId="{5B019B70-B788-4A53-B504-1ADBFDB9FF2B}" type="presParOf" srcId="{FA89540E-87DC-431B-BF0D-5A7F46966D6E}" destId="{0A8DCA31-CFBB-42FB-A3BC-E0E5CD857642}" srcOrd="1" destOrd="0" presId="urn:microsoft.com/office/officeart/2005/8/layout/process4"/>
    <dgm:cxn modelId="{67A64724-BC9F-4F23-A1F4-8C206D4C4CE1}" type="presParOf" srcId="{4C396D27-964B-46A8-A270-019C2B6F056B}" destId="{FD3051C3-A123-4914-8D52-1DF1249DA3EA}" srcOrd="3" destOrd="0" presId="urn:microsoft.com/office/officeart/2005/8/layout/process4"/>
    <dgm:cxn modelId="{9DAF7DFB-71C9-4FB2-88BD-C33150652D44}" type="presParOf" srcId="{4C396D27-964B-46A8-A270-019C2B6F056B}" destId="{6083635F-4B66-4B0A-87D6-7995C15A7016}" srcOrd="4" destOrd="0" presId="urn:microsoft.com/office/officeart/2005/8/layout/process4"/>
    <dgm:cxn modelId="{F98E0879-32F8-4C59-A20E-56E373785C8B}" type="presParOf" srcId="{6083635F-4B66-4B0A-87D6-7995C15A7016}" destId="{322340A7-EC74-421C-94DF-78C5AE3EA05C}" srcOrd="0" destOrd="0" presId="urn:microsoft.com/office/officeart/2005/8/layout/process4"/>
    <dgm:cxn modelId="{BBE099CA-9078-4F8D-86AF-440A7393663E}" type="presParOf" srcId="{6083635F-4B66-4B0A-87D6-7995C15A7016}" destId="{2B833698-186A-4005-928D-64476B009668}" srcOrd="1" destOrd="0" presId="urn:microsoft.com/office/officeart/2005/8/layout/process4"/>
    <dgm:cxn modelId="{EBE1C667-1436-483D-9976-62FD4D04F511}" type="presParOf" srcId="{6083635F-4B66-4B0A-87D6-7995C15A7016}" destId="{3A815FE3-299E-4A21-8F63-5070C0BA90B5}" srcOrd="2" destOrd="0" presId="urn:microsoft.com/office/officeart/2005/8/layout/process4"/>
    <dgm:cxn modelId="{B2F52508-510D-4539-AB93-ECE2A37A7188}" type="presParOf" srcId="{3A815FE3-299E-4A21-8F63-5070C0BA90B5}" destId="{0E0BD54B-5BB2-4A00-B8FC-F82A9763627C}" srcOrd="0" destOrd="0" presId="urn:microsoft.com/office/officeart/2005/8/layout/process4"/>
    <dgm:cxn modelId="{AF99E06A-5E3F-4449-89FA-313DC203ADAA}" type="presParOf" srcId="{3A815FE3-299E-4A21-8F63-5070C0BA90B5}" destId="{28402031-4743-4B77-A7D5-940D53F39691}" srcOrd="1" destOrd="0" presId="urn:microsoft.com/office/officeart/2005/8/layout/process4"/>
    <dgm:cxn modelId="{9D871891-2C73-4EAF-879B-BFE807B8CEC8}" type="presParOf" srcId="{4C396D27-964B-46A8-A270-019C2B6F056B}" destId="{22ACB028-E173-4CD1-867E-21475F96D16B}" srcOrd="5" destOrd="0" presId="urn:microsoft.com/office/officeart/2005/8/layout/process4"/>
    <dgm:cxn modelId="{2D2896EE-DEC0-4692-ACB8-946B8ADFE45C}" type="presParOf" srcId="{4C396D27-964B-46A8-A270-019C2B6F056B}" destId="{8C2AC7FF-32F4-45C3-A192-485D2FFB1A29}" srcOrd="6" destOrd="0" presId="urn:microsoft.com/office/officeart/2005/8/layout/process4"/>
    <dgm:cxn modelId="{A960535F-E7EC-4A77-9839-429E4A6782BD}" type="presParOf" srcId="{8C2AC7FF-32F4-45C3-A192-485D2FFB1A29}" destId="{326A3F51-31A0-4F3E-945B-342258E35D91}" srcOrd="0" destOrd="0" presId="urn:microsoft.com/office/officeart/2005/8/layout/process4"/>
    <dgm:cxn modelId="{58791142-1AB0-4353-AD8D-DD2B58B588C8}" type="presParOf" srcId="{8C2AC7FF-32F4-45C3-A192-485D2FFB1A29}" destId="{0368CB1E-6478-4CAB-A4E0-3D2A80EBC256}" srcOrd="1" destOrd="0" presId="urn:microsoft.com/office/officeart/2005/8/layout/process4"/>
    <dgm:cxn modelId="{27A5A2B5-41AF-44DA-82AD-8ECC8C96D425}" type="presParOf" srcId="{8C2AC7FF-32F4-45C3-A192-485D2FFB1A29}" destId="{E2A2AF16-1E94-4CE9-B31C-56B1A7C23363}" srcOrd="2" destOrd="0" presId="urn:microsoft.com/office/officeart/2005/8/layout/process4"/>
    <dgm:cxn modelId="{A6D4DC81-1FD9-448A-89B4-D8DCB3836BC7}" type="presParOf" srcId="{E2A2AF16-1E94-4CE9-B31C-56B1A7C23363}" destId="{5E6CF639-BBBD-4E1B-9F9F-07E5A8458FC0}" srcOrd="0" destOrd="0" presId="urn:microsoft.com/office/officeart/2005/8/layout/process4"/>
    <dgm:cxn modelId="{9DD82CC2-E259-439D-AF53-EB4F4DC9E02E}" type="presParOf" srcId="{E2A2AF16-1E94-4CE9-B31C-56B1A7C23363}" destId="{1FA21730-EA01-4277-B926-B8A817BA1DB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D7A30-F4F7-405A-84D6-2625653FB5CF}">
      <dsp:nvSpPr>
        <dsp:cNvPr id="0" name=""/>
        <dsp:cNvSpPr/>
      </dsp:nvSpPr>
      <dsp:spPr>
        <a:xfrm>
          <a:off x="0" y="4429662"/>
          <a:ext cx="7992888" cy="969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специальных условий образования в </a:t>
          </a:r>
          <a:r>
            <a:rPr lang="ru-RU" sz="1800" kern="1200" dirty="0" err="1" smtClean="0"/>
            <a:t>т.ч</a:t>
          </a:r>
          <a:r>
            <a:rPr lang="ru-RU" sz="1800" kern="1200" dirty="0" smtClean="0"/>
            <a:t>. индивидуальные и групповые коррекционные занятия</a:t>
          </a:r>
          <a:endParaRPr lang="ru-RU" sz="1800" kern="1200" dirty="0"/>
        </a:p>
      </dsp:txBody>
      <dsp:txXfrm>
        <a:off x="0" y="4429662"/>
        <a:ext cx="7992888" cy="969101"/>
      </dsp:txXfrm>
    </dsp:sp>
    <dsp:sp modelId="{82A35CED-AD39-49B1-B8E1-92B309D6C345}">
      <dsp:nvSpPr>
        <dsp:cNvPr id="0" name=""/>
        <dsp:cNvSpPr/>
      </dsp:nvSpPr>
      <dsp:spPr>
        <a:xfrm rot="10800000">
          <a:off x="0" y="2953720"/>
          <a:ext cx="7992888" cy="149047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Разработка адаптированной образовательной программы в соответствии с рекомендациями ЦПМПК</a:t>
          </a:r>
          <a:endParaRPr lang="ru-RU" sz="1800" kern="1200" dirty="0"/>
        </a:p>
      </dsp:txBody>
      <dsp:txXfrm rot="-10800000">
        <a:off x="0" y="2953720"/>
        <a:ext cx="7992888" cy="523157"/>
      </dsp:txXfrm>
    </dsp:sp>
    <dsp:sp modelId="{FEC741B0-DF44-4F04-B751-97A410994F2A}">
      <dsp:nvSpPr>
        <dsp:cNvPr id="0" name=""/>
        <dsp:cNvSpPr/>
      </dsp:nvSpPr>
      <dsp:spPr>
        <a:xfrm>
          <a:off x="0" y="3476878"/>
          <a:ext cx="3996443" cy="4456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Председатель </a:t>
          </a:r>
          <a:r>
            <a:rPr lang="ru-RU" sz="1600" kern="1200" dirty="0" err="1" smtClean="0"/>
            <a:t>ППк</a:t>
          </a:r>
          <a:r>
            <a:rPr lang="ru-RU" sz="1600" kern="1200" dirty="0" smtClean="0"/>
            <a:t> ДОУ</a:t>
          </a:r>
          <a:endParaRPr lang="ru-RU" sz="1600" kern="1200" dirty="0"/>
        </a:p>
      </dsp:txBody>
      <dsp:txXfrm>
        <a:off x="0" y="3476878"/>
        <a:ext cx="3996443" cy="445653"/>
      </dsp:txXfrm>
    </dsp:sp>
    <dsp:sp modelId="{0A8DCA31-CFBB-42FB-A3BC-E0E5CD857642}">
      <dsp:nvSpPr>
        <dsp:cNvPr id="0" name=""/>
        <dsp:cNvSpPr/>
      </dsp:nvSpPr>
      <dsp:spPr>
        <a:xfrm>
          <a:off x="3996444" y="3476878"/>
          <a:ext cx="3996443" cy="4456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Педагоги группы, родители</a:t>
          </a:r>
          <a:endParaRPr lang="ru-RU" sz="1600" kern="1200" dirty="0"/>
        </a:p>
      </dsp:txBody>
      <dsp:txXfrm>
        <a:off x="3996444" y="3476878"/>
        <a:ext cx="3996443" cy="445653"/>
      </dsp:txXfrm>
    </dsp:sp>
    <dsp:sp modelId="{2B833698-186A-4005-928D-64476B009668}">
      <dsp:nvSpPr>
        <dsp:cNvPr id="0" name=""/>
        <dsp:cNvSpPr/>
      </dsp:nvSpPr>
      <dsp:spPr>
        <a:xfrm rot="10800000">
          <a:off x="0" y="1477778"/>
          <a:ext cx="7992888" cy="149047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Заключение договора о  создании специальных условий</a:t>
          </a:r>
          <a:endParaRPr lang="ru-RU" sz="1800" kern="1200" dirty="0"/>
        </a:p>
      </dsp:txBody>
      <dsp:txXfrm rot="-10800000">
        <a:off x="0" y="1477778"/>
        <a:ext cx="7992888" cy="523157"/>
      </dsp:txXfrm>
    </dsp:sp>
    <dsp:sp modelId="{0E0BD54B-5BB2-4A00-B8FC-F82A9763627C}">
      <dsp:nvSpPr>
        <dsp:cNvPr id="0" name=""/>
        <dsp:cNvSpPr/>
      </dsp:nvSpPr>
      <dsp:spPr>
        <a:xfrm>
          <a:off x="0" y="2000936"/>
          <a:ext cx="3996443" cy="4456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заявлению родителей(законных представителей)</a:t>
          </a:r>
          <a:endParaRPr lang="ru-RU" sz="1600" kern="1200" dirty="0"/>
        </a:p>
      </dsp:txBody>
      <dsp:txXfrm>
        <a:off x="0" y="2000936"/>
        <a:ext cx="3996443" cy="445653"/>
      </dsp:txXfrm>
    </dsp:sp>
    <dsp:sp modelId="{28402031-4743-4B77-A7D5-940D53F39691}">
      <dsp:nvSpPr>
        <dsp:cNvPr id="0" name=""/>
        <dsp:cNvSpPr/>
      </dsp:nvSpPr>
      <dsp:spPr>
        <a:xfrm>
          <a:off x="3996444" y="2000936"/>
          <a:ext cx="3996443" cy="4456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Руководитель ДОУ</a:t>
          </a:r>
          <a:endParaRPr lang="ru-RU" sz="1600" kern="1200" dirty="0"/>
        </a:p>
      </dsp:txBody>
      <dsp:txXfrm>
        <a:off x="3996444" y="2000936"/>
        <a:ext cx="3996443" cy="445653"/>
      </dsp:txXfrm>
    </dsp:sp>
    <dsp:sp modelId="{0368CB1E-6478-4CAB-A4E0-3D2A80EBC256}">
      <dsp:nvSpPr>
        <dsp:cNvPr id="0" name=""/>
        <dsp:cNvSpPr/>
      </dsp:nvSpPr>
      <dsp:spPr>
        <a:xfrm rot="10800000">
          <a:off x="0" y="1836"/>
          <a:ext cx="7992888" cy="149047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оригинала заключения ЦПМПК в ДОУ</a:t>
          </a:r>
          <a:endParaRPr lang="ru-RU" sz="1800" kern="1200" dirty="0"/>
        </a:p>
      </dsp:txBody>
      <dsp:txXfrm rot="-10800000">
        <a:off x="0" y="1836"/>
        <a:ext cx="7992888" cy="523157"/>
      </dsp:txXfrm>
    </dsp:sp>
    <dsp:sp modelId="{5E6CF639-BBBD-4E1B-9F9F-07E5A8458FC0}">
      <dsp:nvSpPr>
        <dsp:cNvPr id="0" name=""/>
        <dsp:cNvSpPr/>
      </dsp:nvSpPr>
      <dsp:spPr>
        <a:xfrm>
          <a:off x="0" y="524994"/>
          <a:ext cx="3996443" cy="4456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Родители(законные представители)</a:t>
          </a:r>
          <a:endParaRPr lang="ru-RU" sz="1600" kern="1200" dirty="0"/>
        </a:p>
      </dsp:txBody>
      <dsp:txXfrm>
        <a:off x="0" y="524994"/>
        <a:ext cx="3996443" cy="445653"/>
      </dsp:txXfrm>
    </dsp:sp>
    <dsp:sp modelId="{1FA21730-EA01-4277-B926-B8A817BA1DB0}">
      <dsp:nvSpPr>
        <dsp:cNvPr id="0" name=""/>
        <dsp:cNvSpPr/>
      </dsp:nvSpPr>
      <dsp:spPr>
        <a:xfrm>
          <a:off x="3996444" y="524994"/>
          <a:ext cx="3996443" cy="4456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Руководитель ДОУ</a:t>
          </a:r>
          <a:endParaRPr lang="ru-RU" sz="1600" kern="1200" dirty="0"/>
        </a:p>
      </dsp:txBody>
      <dsp:txXfrm>
        <a:off x="3996444" y="524994"/>
        <a:ext cx="3996443" cy="445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18322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Организация работы психолого-педагогического консилиума детского сада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4509120"/>
            <a:ext cx="3014152" cy="1008112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Подготовила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</a:rPr>
              <a:t>Скизерли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 М.В., старший воспитатель МДОУ «Детский сад «Рябинка»</a:t>
            </a:r>
            <a:endParaRPr lang="ru-RU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5" y="18864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Муниципальное дошкольное образовательное учреждение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«Детский сад «Рябинка»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6093296"/>
            <a:ext cx="685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©МДОУ «Детский сад «Рябинка»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г.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Переславль-Залесский, 2022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7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70485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Задачи ППС для ребенка с ООП, воспитывающегося в общеобразовательной группе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89008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Предупреждение возникновения проблем развития ребенка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Помощь(содействие) в решении актуальных задач развития, обучения, социализации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Психолого-педагогическое в т. ч. коррекционно-развивающее  обеспечение образовательных программ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Развитие психолого-педагогической компетентности родителей, педагогов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91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</a:rPr>
              <a:t>Дети с особыми образовательными потребностями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340768"/>
            <a:ext cx="7746064" cy="4800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Дети с ограниченными возможностями здоровья( различной нозологии)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Дети с инвалидностью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Дети из семей группы риска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Дети с систематическими проблемами усвоения программы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Дети с тяжелой и длительной адаптацией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Дети – билингвы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Дети с признаками одаренности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Дети с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девиантным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поведением, нарушением эмоционально-волевой сферы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78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</a:rPr>
              <a:t>Выявление и сопровождение детей с ООП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9392" y="1412776"/>
            <a:ext cx="7992888" cy="507754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Выявление: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 итогам диагностики, наблюдения на уровне группы, специалиста;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представлено заключение ЦПМПК, ИПРА, информация КДН и ЗП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Сопровождение: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организация коррекционно-развивающей помощи педагогами группы или специалистами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направление на ЦПМПК для установления  специальных условий обучения;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реализация рекомендаций ЦПМПК, ИПРА, плана межведомственного взаимодействия КДН и ЗП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7775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/>
              </a:rPr>
              <a:t>Организационные аспекты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1112" y="1268760"/>
            <a:ext cx="7992888" cy="4800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Документ, на основе которого разрабатывается Положение о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ППк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ДОУ- </a:t>
            </a:r>
            <a:r>
              <a:rPr lang="ru-RU" b="1" u="sng" dirty="0">
                <a:solidFill>
                  <a:schemeClr val="accent5">
                    <a:lumMod val="75000"/>
                  </a:schemeClr>
                </a:solidFill>
              </a:rPr>
              <a:t>Распоряжение </a:t>
            </a:r>
            <a:r>
              <a:rPr lang="ru-RU" b="1" u="sng" dirty="0" err="1">
                <a:solidFill>
                  <a:schemeClr val="accent5">
                    <a:lumMod val="75000"/>
                  </a:schemeClr>
                </a:solidFill>
              </a:rPr>
              <a:t>Минпросвещения</a:t>
            </a:r>
            <a:r>
              <a:rPr lang="ru-RU" b="1" u="sng" dirty="0">
                <a:solidFill>
                  <a:schemeClr val="accent5">
                    <a:lumMod val="75000"/>
                  </a:schemeClr>
                </a:solidFill>
              </a:rPr>
              <a:t> от 09.09.2019 № Р-93 «Об утверждении примерного Положения о психолого-педагогическом консилиуме образовательной организации»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чего создан (задачи) из положения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Как часто проводятся заседания ( из  положения)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Причины внеплановых заседаний (из положения)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339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1410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</a:rPr>
              <a:t>Документы </a:t>
            </a:r>
            <a:r>
              <a:rPr lang="ru-RU" b="1" dirty="0" err="1" smtClean="0">
                <a:solidFill>
                  <a:srgbClr val="C00000"/>
                </a:solidFill>
                <a:effectLst/>
              </a:rPr>
              <a:t>ППк</a:t>
            </a:r>
            <a:r>
              <a:rPr lang="ru-RU" b="1" dirty="0" smtClean="0">
                <a:solidFill>
                  <a:srgbClr val="C00000"/>
                </a:solidFill>
                <a:effectLst/>
              </a:rPr>
              <a:t> по организации деятельности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8064896" cy="5472608"/>
          </a:xfrm>
        </p:spPr>
        <p:txBody>
          <a:bodyPr>
            <a:noAutofit/>
          </a:bodyPr>
          <a:lstStyle/>
          <a:p>
            <a:pPr marL="180000" algn="just" fontAlgn="base"/>
            <a:r>
              <a:rPr lang="ru-RU" sz="2300" b="1" i="1" dirty="0" smtClean="0">
                <a:solidFill>
                  <a:schemeClr val="accent5">
                    <a:lumMod val="75000"/>
                  </a:schemeClr>
                </a:solidFill>
              </a:rPr>
              <a:t>Обязательные:</a:t>
            </a:r>
            <a:r>
              <a:rPr lang="ru-RU" sz="2300" b="1" dirty="0" smtClean="0"/>
              <a:t>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Приказ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о создании </a:t>
            </a:r>
            <a:r>
              <a:rPr lang="ru-RU" sz="2300" b="1" dirty="0" err="1" smtClean="0">
                <a:solidFill>
                  <a:schemeClr val="accent3">
                    <a:lumMod val="50000"/>
                  </a:schemeClr>
                </a:solidFill>
              </a:rPr>
              <a:t>ППк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с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утвержденным составом специалистов </a:t>
            </a:r>
            <a:r>
              <a:rPr lang="ru-RU" sz="2300" b="1" dirty="0" err="1" smtClean="0">
                <a:solidFill>
                  <a:schemeClr val="accent3">
                    <a:lumMod val="50000"/>
                  </a:schemeClr>
                </a:solidFill>
              </a:rPr>
              <a:t>ППк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;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Положение о </a:t>
            </a:r>
            <a:r>
              <a:rPr lang="ru-RU" sz="2300" b="1" dirty="0" err="1">
                <a:solidFill>
                  <a:schemeClr val="accent3">
                    <a:lumMod val="50000"/>
                  </a:schemeClr>
                </a:solidFill>
              </a:rPr>
              <a:t>ППк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; график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проведения плановых заседаний </a:t>
            </a:r>
            <a:r>
              <a:rPr lang="ru-RU" sz="2300" b="1" dirty="0" err="1">
                <a:solidFill>
                  <a:schemeClr val="accent3">
                    <a:lumMod val="50000"/>
                  </a:schemeClr>
                </a:solidFill>
              </a:rPr>
              <a:t>ППк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 на учебный год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; журнал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учета заседаний </a:t>
            </a:r>
            <a:r>
              <a:rPr lang="ru-RU" sz="2300" b="1" dirty="0" err="1">
                <a:solidFill>
                  <a:schemeClr val="accent3">
                    <a:lumMod val="50000"/>
                  </a:schemeClr>
                </a:solidFill>
              </a:rPr>
              <a:t>ППк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 и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воспитанников,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прошедших </a:t>
            </a:r>
            <a:r>
              <a:rPr lang="ru-RU" sz="2300" b="1" dirty="0" err="1">
                <a:solidFill>
                  <a:schemeClr val="accent3">
                    <a:lumMod val="50000"/>
                  </a:schemeClr>
                </a:solidFill>
              </a:rPr>
              <a:t>ППк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 по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форме;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журнал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регистрации коллегиальных заключений психолого-педагогического консилиума по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форме;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протоколы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заседания </a:t>
            </a:r>
            <a:r>
              <a:rPr lang="ru-RU" sz="2300" b="1" dirty="0" err="1" smtClean="0">
                <a:solidFill>
                  <a:schemeClr val="accent3">
                    <a:lumMod val="50000"/>
                  </a:schemeClr>
                </a:solidFill>
              </a:rPr>
              <a:t>ППк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;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Журнал направлений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воспитанников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ЦПМПК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по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форме. </a:t>
            </a:r>
          </a:p>
          <a:p>
            <a:pPr marL="180000" algn="just"/>
            <a:r>
              <a:rPr lang="ru-RU" sz="2300" b="1" i="1" dirty="0" smtClean="0">
                <a:solidFill>
                  <a:schemeClr val="accent5">
                    <a:lumMod val="75000"/>
                  </a:schemeClr>
                </a:solidFill>
              </a:rPr>
              <a:t>На усмотрение детского сада</a:t>
            </a:r>
            <a:r>
              <a:rPr lang="ru-RU" sz="2300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Расписание прохождения детьми </a:t>
            </a:r>
            <a:r>
              <a:rPr lang="ru-RU" sz="2300" b="1" dirty="0" err="1" smtClean="0">
                <a:solidFill>
                  <a:schemeClr val="accent2">
                    <a:lumMod val="50000"/>
                  </a:schemeClr>
                </a:solidFill>
              </a:rPr>
              <a:t>ППк</a:t>
            </a:r>
            <a:r>
              <a:rPr lang="ru-RU" sz="23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Дневник индивидуального сопровождения ребенка;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</a:rPr>
              <a:t>согласие родителей на обследование специалистами детского сада (можно одно для всех специалистов, можно на каждого отдельно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), согласие или отказ  родителей на прохождение ЦПМПК; </a:t>
            </a:r>
            <a:endParaRPr lang="ru-RU" sz="23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81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</a:rPr>
              <a:t>Документы </a:t>
            </a:r>
            <a:r>
              <a:rPr lang="ru-RU" b="1" dirty="0" err="1" smtClean="0">
                <a:solidFill>
                  <a:srgbClr val="C00000"/>
                </a:solidFill>
                <a:effectLst/>
              </a:rPr>
              <a:t>ППк</a:t>
            </a:r>
            <a:r>
              <a:rPr lang="ru-RU" b="1" dirty="0" smtClean="0">
                <a:solidFill>
                  <a:srgbClr val="C00000"/>
                </a:solidFill>
                <a:effectLst/>
              </a:rPr>
              <a:t> по содержанию заседаний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848872" cy="52215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Оформленные до проведения заседания: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график проведения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ППк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заключение ЦПМПК(при наличии), ИПРА (при наличии), результаты диагностики специалистов, уведомление родителей о проведении заседания, представление на воспитанника для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ППк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заполняет ведущий специалист, председатель или любой член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ППк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( шаблон из положения)</a:t>
            </a:r>
          </a:p>
          <a:p>
            <a:pPr algn="just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Оформленные после проведения заседания: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коллегиальное заключение, подписанное всеми специалистами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ППк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и родителями(после ознакомления)(шаблон из положения)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65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6079" y="188640"/>
            <a:ext cx="534221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188640"/>
            <a:ext cx="3810000" cy="1656184"/>
          </a:xfrm>
        </p:spPr>
        <p:txBody>
          <a:bodyPr>
            <a:normAutofit fontScale="90000"/>
          </a:bodyPr>
          <a:lstStyle/>
          <a:p>
            <a:pPr>
              <a:lnSpc>
                <a:spcPts val="26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Уведомление </a:t>
            </a:r>
            <a:r>
              <a:rPr lang="ru-RU" sz="3200" dirty="0"/>
              <a:t>о проведении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заседания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99845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5805264"/>
            <a:ext cx="8229600" cy="936104"/>
          </a:xfrm>
        </p:spPr>
        <p:txBody>
          <a:bodyPr/>
          <a:lstStyle/>
          <a:p>
            <a:r>
              <a:rPr lang="ru-RU" dirty="0" smtClean="0"/>
              <a:t>Представление воспитанника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2924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Страница 1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2924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Страница 2</a:t>
            </a:r>
            <a:endParaRPr lang="ru-RU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3888432" cy="526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80728"/>
            <a:ext cx="36004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895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2602632" cy="1162050"/>
          </a:xfrm>
        </p:spPr>
        <p:txBody>
          <a:bodyPr/>
          <a:lstStyle/>
          <a:p>
            <a:r>
              <a:rPr lang="ru-RU" dirty="0" smtClean="0"/>
              <a:t>Коллегиальное заключение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318" y="583776"/>
            <a:ext cx="5371162" cy="572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710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29600" cy="998984"/>
          </a:xfrm>
        </p:spPr>
        <p:txBody>
          <a:bodyPr/>
          <a:lstStyle/>
          <a:p>
            <a:r>
              <a:rPr lang="ru-RU" dirty="0" smtClean="0"/>
              <a:t>Направление на ЦПМПК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Направление </a:t>
            </a:r>
            <a:endParaRPr lang="ru-RU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Выписка из протокола заседания </a:t>
            </a:r>
            <a:r>
              <a:rPr lang="ru-RU" b="1" dirty="0" err="1" smtClean="0"/>
              <a:t>ППк</a:t>
            </a:r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3888432" cy="447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96751"/>
            <a:ext cx="4104455" cy="432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35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8480" y="188640"/>
            <a:ext cx="79208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Психолого-педагогический консилиум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- форма взаимодействия педагогических работников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Цель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- создание оптимальных условий обучения, развития, социализации и адаптации посредством психолого-педагогического сопровождения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Задачи: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Выявление трудностей развития, социализации, освоения программы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Разработка рекомендаций по организации психолого-педагогического сопровождения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Консультирование участников образовательных отношений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Контроль выполнения рекомендаций </a:t>
            </a: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</a:rPr>
              <a:t>ППк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3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2386608" cy="1162050"/>
          </a:xfrm>
        </p:spPr>
        <p:txBody>
          <a:bodyPr/>
          <a:lstStyle/>
          <a:p>
            <a:r>
              <a:rPr lang="ru-RU" dirty="0" smtClean="0"/>
              <a:t>Отказ от прохождения ЦПМПК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8640"/>
            <a:ext cx="5184576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66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</a:rPr>
              <a:t>Реализация решений </a:t>
            </a:r>
            <a:r>
              <a:rPr lang="ru-RU" b="1" dirty="0" err="1" smtClean="0">
                <a:solidFill>
                  <a:srgbClr val="C00000"/>
                </a:solidFill>
                <a:effectLst/>
              </a:rPr>
              <a:t>ППк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920880" cy="576064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Направление на ЦПМПК(при наличии согласия родителей на прохождение комиссии)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: подготовка документов (представление, характеристика, направление с выпиской из протокола заседаний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ППк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, детские работы)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Реализация рекомендаций ЦПМПК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: разработка АОП,ИОМ, СИПР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Реализация ИПРА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: разработка плана сопровождения, создание специальных условий для обучения ребенка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083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</a:rPr>
              <a:t>Реализация решений </a:t>
            </a:r>
            <a:r>
              <a:rPr lang="ru-RU" b="1" dirty="0" err="1" smtClean="0">
                <a:solidFill>
                  <a:srgbClr val="C00000"/>
                </a:solidFill>
                <a:effectLst/>
              </a:rPr>
              <a:t>ППк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920880" cy="576064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Помощь педагогам в разработке плана работы с детьми, имеющими проблемы в усвоении программы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Разработка рекомендаций для педагогов и родителей  по преодолению проблем двуязычных детей, детей с проблемами эмоционально-волевой сферы, длительной и тяжелой адаптацией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Направление на консультацию в медицинские учреждения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57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обучения детей с ОВЗ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Приказ об организации обучения по АОП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b="1" dirty="0" smtClean="0"/>
              <a:t>АОП для детей с ЗПР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24744"/>
            <a:ext cx="3415605" cy="447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3456384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03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Документы для родителей по сопровождению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Соглашение об организации сопровождения ребенка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Согласие на обследование и сопровождение</a:t>
            </a: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3384376" cy="425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84784"/>
            <a:ext cx="4022725" cy="298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498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20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</a:rPr>
              <a:t>Порядок предоставления специальных условий образования для детей с ОВЗ в ДОУ</a:t>
            </a:r>
            <a:endParaRPr lang="ru-RU" sz="3200" b="1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718939"/>
              </p:ext>
            </p:extLst>
          </p:nvPr>
        </p:nvGraphicFramePr>
        <p:xfrm>
          <a:off x="1043608" y="1196752"/>
          <a:ext cx="79928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874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9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8640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solidFill>
                  <a:srgbClr val="C00000"/>
                </a:solidFill>
              </a:rPr>
              <a:t>Психолого-педагогическое сопровождение</a:t>
            </a:r>
            <a:r>
              <a:rPr lang="ru-RU" sz="3200" b="1" dirty="0">
                <a:solidFill>
                  <a:srgbClr val="C00000"/>
                </a:solidFill>
              </a:rPr>
              <a:t> </a:t>
            </a:r>
            <a:r>
              <a:rPr lang="ru-RU" sz="3200" b="1" dirty="0" smtClean="0"/>
              <a:t> – </a:t>
            </a:r>
            <a:r>
              <a:rPr lang="ru-RU" sz="3200" b="1" dirty="0"/>
              <a:t>это комплексная система педагогических мер по созданию всеми субъектами образовательного процесса социально-психологических и педагогический условий для оказания помощи и поддержки ребенка с особыми образовательными потребностями в решении задач его развития, обучения, воспитания и социализации в инклюзивном образовательном </a:t>
            </a:r>
            <a:r>
              <a:rPr lang="ru-RU" sz="3200" b="1" dirty="0" smtClean="0"/>
              <a:t>пространстве</a:t>
            </a:r>
            <a:endParaRPr lang="ru-RU" sz="28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7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Нормативная база</a:t>
            </a:r>
            <a:endParaRPr lang="ru-RU" sz="3600" b="1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694941"/>
              </p:ext>
            </p:extLst>
          </p:nvPr>
        </p:nvGraphicFramePr>
        <p:xfrm>
          <a:off x="1187450" y="981075"/>
          <a:ext cx="777716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582"/>
                <a:gridCol w="38885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Документы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Примечание 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Федеральный закон от 29 декабря 2012 г. № 273-ФЗ «Об образовании в РФ» (с последующими изменениями)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 части регулирования вопросов образования лиц с ОВЗ: ст. 2, 5, 11, 34, 43, 44, 48, 55, 58, 59, 60, 79, 99, 108, 110. В части регулирования вопросов образования детей-инвалидов: ст. 36, 41, 59, 65, 66, 71, 79, 80.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23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Нормативная база</a:t>
            </a:r>
            <a:endParaRPr lang="ru-RU" sz="3600" b="1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019174"/>
              </p:ext>
            </p:extLst>
          </p:nvPr>
        </p:nvGraphicFramePr>
        <p:xfrm>
          <a:off x="1043608" y="980728"/>
          <a:ext cx="795655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275"/>
                <a:gridCol w="397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Приказ </a:t>
                      </a:r>
                      <a:r>
                        <a:rPr lang="ru-RU" sz="2000" b="1" dirty="0" err="1" smtClean="0"/>
                        <a:t>Минобрнауки</a:t>
                      </a:r>
                      <a:r>
                        <a:rPr lang="ru-RU" sz="2000" b="1" dirty="0" smtClean="0"/>
                        <a:t> России от 31 июля 2020 г. № 373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В части организации образовательной деятельности обучающихся с ОВЗ: раздел III «Особенности организации образовательной деятельности для лиц с ограниченными возможностями здоровья», п. № 16–22 (в том числе п. 21 – штатные единицы специалистов (учитель-дефектолог, учитель-логопед, педагог-психолог, </a:t>
                      </a:r>
                      <a:r>
                        <a:rPr lang="ru-RU" sz="2000" b="1" dirty="0" err="1" smtClean="0"/>
                        <a:t>тьютор</a:t>
                      </a:r>
                      <a:r>
                        <a:rPr lang="ru-RU" sz="2000" b="1" dirty="0" smtClean="0"/>
                        <a:t>, ассистент (помощник)) в группах комбинированной и компенсирующей направленности)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87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Нормативная база</a:t>
            </a:r>
            <a:endParaRPr lang="ru-RU" sz="3600" b="1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290039"/>
              </p:ext>
            </p:extLst>
          </p:nvPr>
        </p:nvGraphicFramePr>
        <p:xfrm>
          <a:off x="971600" y="620688"/>
          <a:ext cx="795655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464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Документы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Примечание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Письмо </a:t>
                      </a:r>
                      <a:r>
                        <a:rPr lang="ru-RU" sz="2000" b="1" dirty="0" err="1" smtClean="0"/>
                        <a:t>Минобрнауки</a:t>
                      </a:r>
                      <a:r>
                        <a:rPr lang="ru-RU" sz="2000" b="1" dirty="0" smtClean="0"/>
                        <a:t> России от 18.04.2008 № АФ-150/06 «О создании условий для получения образования детьми с ограниченными возможностями здоровья и детьми-инвалидами»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Конкретизируется деятельность по созданию условий для получения образования детьми с ОВЗ и детьми-инвалидами в субъекте РФ, включая организацию психолого-педагогического сопровождения обучающихся с ОВЗ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Письмо </a:t>
                      </a:r>
                      <a:r>
                        <a:rPr lang="ru-RU" sz="2000" b="1" dirty="0" err="1" smtClean="0"/>
                        <a:t>Минпросвещения</a:t>
                      </a:r>
                      <a:r>
                        <a:rPr lang="ru-RU" sz="2000" b="1" dirty="0" smtClean="0"/>
                        <a:t> России от 20 февраля 2019 № ТС-551/07 «О сопровождении образования обучающихся с ОВЗ и инвалидностью»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Разъяснения по сопровождению образования обучающихся с ОВЗ, инвалидностью. </a:t>
                      </a:r>
                    </a:p>
                    <a:p>
                      <a:r>
                        <a:rPr lang="ru-RU" sz="2000" b="1" dirty="0" smtClean="0"/>
                        <a:t>Конкретизированы статус и обязанности </a:t>
                      </a:r>
                      <a:r>
                        <a:rPr lang="ru-RU" sz="2000" b="1" dirty="0" err="1" smtClean="0"/>
                        <a:t>тьютора</a:t>
                      </a:r>
                      <a:r>
                        <a:rPr lang="ru-RU" sz="2000" b="1" dirty="0" smtClean="0"/>
                        <a:t> и ассистента (помощника) по оказанию технической помощи инвалидам, особенности их деятельности, порядок введения в штатное расписание должностей «</a:t>
                      </a:r>
                      <a:r>
                        <a:rPr lang="ru-RU" sz="2000" b="1" dirty="0" err="1" smtClean="0"/>
                        <a:t>тьютор</a:t>
                      </a:r>
                      <a:r>
                        <a:rPr lang="ru-RU" sz="2000" b="1" dirty="0" smtClean="0"/>
                        <a:t>», «ассистент (помощник)»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30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Нормативная база</a:t>
            </a:r>
            <a:endParaRPr lang="ru-RU" sz="3600" b="1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71781"/>
              </p:ext>
            </p:extLst>
          </p:nvPr>
        </p:nvGraphicFramePr>
        <p:xfrm>
          <a:off x="1043608" y="980728"/>
          <a:ext cx="795655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275"/>
                <a:gridCol w="397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Распоряжение </a:t>
                      </a:r>
                      <a:r>
                        <a:rPr lang="ru-RU" sz="2000" b="1" dirty="0" err="1" smtClean="0"/>
                        <a:t>Минпросвещения</a:t>
                      </a:r>
                      <a:r>
                        <a:rPr lang="ru-RU" sz="2000" b="1" dirty="0" smtClean="0"/>
                        <a:t> России от 9 сентября 2019 г. № Р-93 «Об утверждении примерного Положения о психолого-педагогическом консилиуме образовательной организации»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Разъяснения о психолого-педагогическом консилиуме (</a:t>
                      </a:r>
                      <a:r>
                        <a:rPr lang="ru-RU" sz="2000" b="1" dirty="0" err="1" smtClean="0"/>
                        <a:t>ППк</a:t>
                      </a:r>
                      <a:r>
                        <a:rPr lang="ru-RU" sz="2000" b="1" dirty="0" smtClean="0"/>
                        <a:t>) образовательной организации, конкретизированы организация и режим деятельности </a:t>
                      </a:r>
                      <a:r>
                        <a:rPr lang="ru-RU" sz="2000" b="1" dirty="0" err="1" smtClean="0"/>
                        <a:t>ППк</a:t>
                      </a:r>
                      <a:r>
                        <a:rPr lang="ru-RU" sz="2000" b="1" dirty="0" smtClean="0"/>
                        <a:t>, процедура и продолжительность обследования, содержание рекомендаций по организации психолого-педагогического сопровождения обучающихся, дан перечень документации и формы протоколов заседания </a:t>
                      </a:r>
                      <a:r>
                        <a:rPr lang="ru-RU" sz="2000" b="1" dirty="0" err="1" smtClean="0"/>
                        <a:t>ППк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59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/>
              </a:rPr>
              <a:t>Нормативная база</a:t>
            </a:r>
            <a:endParaRPr lang="ru-RU" sz="3600" b="1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800435"/>
              </p:ext>
            </p:extLst>
          </p:nvPr>
        </p:nvGraphicFramePr>
        <p:xfrm>
          <a:off x="1043608" y="980728"/>
          <a:ext cx="795655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275"/>
                <a:gridCol w="397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Распоряжение </a:t>
                      </a:r>
                      <a:r>
                        <a:rPr lang="ru-RU" sz="2000" b="1" dirty="0" err="1" smtClean="0"/>
                        <a:t>Минпросвещения</a:t>
                      </a:r>
                      <a:r>
                        <a:rPr lang="ru-RU" sz="2000" b="1" dirty="0" smtClean="0"/>
                        <a:t> России от 20 ноября 2019 г. № Р-117 «Об утверждении методических рекомендаций по материально-техническому оснащению и обновлению содержания образования в отдельных организациях, осуществляющих образовательную деятельность по адаптированным основным общеобразовательным программам в 2020 году»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Целесообразность для отдельных образовательных организаций для обучающихся иных нозологических групп (для обучающихся с нарушениями слуха, зрения, речи, задержкой психического развития, расстройствами аутистического спектра) в первую очередь создать условия для работы специалистов психолого-педагогического сопровождения: педагога-психолога, учителя-дефектолога, учителя-логопеда 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89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424" y="116632"/>
            <a:ext cx="767405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/>
              </a:rPr>
              <a:t>Основные функции ППС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052736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Компенсаторная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функция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/>
              <a:t>Стимулирующая </a:t>
            </a:r>
            <a:r>
              <a:rPr lang="ru-RU" sz="3200" b="1" dirty="0" smtClean="0"/>
              <a:t>функция</a:t>
            </a:r>
            <a:endParaRPr lang="ru-RU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Развивающая функция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b="1" dirty="0" smtClean="0"/>
              <a:t>Коррекционная функция.</a:t>
            </a:r>
            <a:endParaRPr lang="ru-RU" sz="3200" b="1" dirty="0"/>
          </a:p>
          <a:p>
            <a:endParaRPr lang="ru-RU" sz="3200" b="1" dirty="0" smtClean="0"/>
          </a:p>
          <a:p>
            <a:pPr algn="just"/>
            <a:r>
              <a:rPr lang="ru-RU" sz="3200" b="1" i="1" dirty="0" smtClean="0"/>
              <a:t>Осуществление </a:t>
            </a:r>
            <a:r>
              <a:rPr lang="ru-RU" sz="3200" b="1" i="1" dirty="0"/>
              <a:t>психолого-педагогического сопровождения </a:t>
            </a:r>
            <a:r>
              <a:rPr lang="ru-RU" sz="3200" b="1" i="1" dirty="0" smtClean="0"/>
              <a:t>способствует </a:t>
            </a:r>
            <a:r>
              <a:rPr lang="ru-RU" sz="3200" b="1" i="1" dirty="0"/>
              <a:t>социализации воспитанника и успешному усвоению учебного </a:t>
            </a:r>
            <a:r>
              <a:rPr lang="ru-RU" sz="3200" b="1" i="1" dirty="0" smtClean="0"/>
              <a:t>материала в соответствии с </a:t>
            </a:r>
            <a:r>
              <a:rPr lang="ru-RU" sz="3200" b="1" i="1" smtClean="0"/>
              <a:t>его возможностями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343806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1546</TotalTime>
  <Words>1162</Words>
  <Application>Microsoft Office PowerPoint</Application>
  <PresentationFormat>Экран (4:3)</PresentationFormat>
  <Paragraphs>111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Организация работы психолого-педагогического консилиума детского сада</vt:lpstr>
      <vt:lpstr>Презентация PowerPoint</vt:lpstr>
      <vt:lpstr>Презентация PowerPoint</vt:lpstr>
      <vt:lpstr>Нормативная база</vt:lpstr>
      <vt:lpstr>Нормативная база</vt:lpstr>
      <vt:lpstr>Нормативная база</vt:lpstr>
      <vt:lpstr>Нормативная база</vt:lpstr>
      <vt:lpstr>Нормативная база</vt:lpstr>
      <vt:lpstr>Основные функции ППС</vt:lpstr>
      <vt:lpstr>Задачи ППС для ребенка с ООП, воспитывающегося в общеобразовательной группе</vt:lpstr>
      <vt:lpstr>Дети с особыми образовательными потребностями</vt:lpstr>
      <vt:lpstr>Выявление и сопровождение детей с ООП</vt:lpstr>
      <vt:lpstr>Организационные аспекты</vt:lpstr>
      <vt:lpstr>Документы ППк по организации деятельности</vt:lpstr>
      <vt:lpstr>Документы ППк по содержанию заседаний</vt:lpstr>
      <vt:lpstr>      Уведомление о проведении  заседания </vt:lpstr>
      <vt:lpstr>Представление воспитанника</vt:lpstr>
      <vt:lpstr>Коллегиальное заключение</vt:lpstr>
      <vt:lpstr>Направление на ЦПМПК</vt:lpstr>
      <vt:lpstr>Отказ от прохождения ЦПМПК</vt:lpstr>
      <vt:lpstr>Реализация решений ППк</vt:lpstr>
      <vt:lpstr>Реализация решений ППк</vt:lpstr>
      <vt:lpstr>Организация обучения детей с ОВЗ</vt:lpstr>
      <vt:lpstr>Документы для родителей по сопровождению</vt:lpstr>
      <vt:lpstr>Порядок предоставления специальных условий образования для детей с ОВЗ в ДОУ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Психолого-педагогический консилиум детского сада</dc:title>
  <dc:creator>User</dc:creator>
  <cp:lastModifiedBy>User</cp:lastModifiedBy>
  <cp:revision>34</cp:revision>
  <dcterms:created xsi:type="dcterms:W3CDTF">2021-12-08T11:44:11Z</dcterms:created>
  <dcterms:modified xsi:type="dcterms:W3CDTF">2022-03-09T07:08:09Z</dcterms:modified>
</cp:coreProperties>
</file>